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9" r:id="rId7"/>
    <p:sldMasterId id="2147483764" r:id="rId8"/>
    <p:sldMasterId id="2147483807" r:id="rId9"/>
  </p:sldMasterIdLst>
  <p:notesMasterIdLst>
    <p:notesMasterId r:id="rId39"/>
  </p:notesMasterIdLst>
  <p:handoutMasterIdLst>
    <p:handoutMasterId r:id="rId40"/>
  </p:handoutMasterIdLst>
  <p:sldIdLst>
    <p:sldId id="7270" r:id="rId10"/>
    <p:sldId id="531" r:id="rId11"/>
    <p:sldId id="7400" r:id="rId12"/>
    <p:sldId id="7401" r:id="rId13"/>
    <p:sldId id="7402" r:id="rId14"/>
    <p:sldId id="7459" r:id="rId15"/>
    <p:sldId id="588" r:id="rId16"/>
    <p:sldId id="7450" r:id="rId17"/>
    <p:sldId id="7411" r:id="rId18"/>
    <p:sldId id="7418" r:id="rId19"/>
    <p:sldId id="7196" r:id="rId20"/>
    <p:sldId id="7461" r:id="rId21"/>
    <p:sldId id="7419" r:id="rId22"/>
    <p:sldId id="7434" r:id="rId23"/>
    <p:sldId id="7435" r:id="rId24"/>
    <p:sldId id="7436" r:id="rId25"/>
    <p:sldId id="7437" r:id="rId26"/>
    <p:sldId id="7451" r:id="rId27"/>
    <p:sldId id="7440" r:id="rId28"/>
    <p:sldId id="7455" r:id="rId29"/>
    <p:sldId id="7456" r:id="rId30"/>
    <p:sldId id="7445" r:id="rId31"/>
    <p:sldId id="7442" r:id="rId32"/>
    <p:sldId id="7441" r:id="rId33"/>
    <p:sldId id="7457" r:id="rId34"/>
    <p:sldId id="7458" r:id="rId35"/>
    <p:sldId id="7462" r:id="rId36"/>
    <p:sldId id="7417" r:id="rId37"/>
    <p:sldId id="7460" r:id="rId38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07FF8C-0512-478B-8FDD-0296103EC948}">
          <p14:sldIdLst>
            <p14:sldId id="7270"/>
            <p14:sldId id="531"/>
            <p14:sldId id="7400"/>
            <p14:sldId id="7401"/>
            <p14:sldId id="7402"/>
            <p14:sldId id="7459"/>
            <p14:sldId id="588"/>
            <p14:sldId id="7450"/>
            <p14:sldId id="7411"/>
            <p14:sldId id="7418"/>
            <p14:sldId id="7196"/>
            <p14:sldId id="7461"/>
            <p14:sldId id="7419"/>
            <p14:sldId id="7434"/>
            <p14:sldId id="7435"/>
            <p14:sldId id="7436"/>
            <p14:sldId id="7437"/>
            <p14:sldId id="7451"/>
            <p14:sldId id="7440"/>
            <p14:sldId id="7455"/>
            <p14:sldId id="7456"/>
            <p14:sldId id="7445"/>
            <p14:sldId id="7442"/>
            <p14:sldId id="7441"/>
            <p14:sldId id="7457"/>
            <p14:sldId id="7458"/>
            <p14:sldId id="7462"/>
            <p14:sldId id="7417"/>
            <p14:sldId id="7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9" pos="3900" userDrawn="1">
          <p15:clr>
            <a:srgbClr val="A4A3A4"/>
          </p15:clr>
        </p15:guide>
        <p15:guide id="12" pos="3792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7" pos="7392" userDrawn="1">
          <p15:clr>
            <a:srgbClr val="A4A3A4"/>
          </p15:clr>
        </p15:guide>
        <p15:guide id="18" pos="328" userDrawn="1">
          <p15:clr>
            <a:srgbClr val="A4A3A4"/>
          </p15:clr>
        </p15:guide>
        <p15:guide id="19" orient="horz" pos="824" userDrawn="1">
          <p15:clr>
            <a:srgbClr val="A4A3A4"/>
          </p15:clr>
        </p15:guide>
        <p15:guide id="20" pos="3840" userDrawn="1">
          <p15:clr>
            <a:srgbClr val="A4A3A4"/>
          </p15:clr>
        </p15:guide>
        <p15:guide id="21" orient="horz" pos="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366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ctus" initials="Cactus-" lastIdx="15" clrIdx="0"/>
  <p:cmAuthor id="1" name="Jennifer Rossi" initials="JR" lastIdx="17" clrIdx="1"/>
  <p:cmAuthor id="2" name="Paul Cao" initials="PC" lastIdx="2" clrIdx="2"/>
  <p:cmAuthor id="3" name="CACTUS" initials="CACTUS" lastIdx="177" clrIdx="3"/>
  <p:cmAuthor id="4" name="Cactus" initials="Writer" lastIdx="91" clrIdx="4"/>
  <p:cmAuthor id="5" name="Editor" initials="CACTUS-" lastIdx="32" clrIdx="5"/>
  <p:cmAuthor id="6" name="Sommermann, Erica" initials="SE" lastIdx="113" clrIdx="6"/>
  <p:cmAuthor id="7" name="CACTUS" initials="writer" lastIdx="21" clrIdx="7"/>
  <p:cmAuthor id="8" name="Cactus" initials="Cactus" lastIdx="59" clrIdx="8">
    <p:extLst>
      <p:ext uri="{19B8F6BF-5375-455C-9EA6-DF929625EA0E}">
        <p15:presenceInfo xmlns:p15="http://schemas.microsoft.com/office/powerpoint/2012/main" userId="Cactus" providerId="None"/>
      </p:ext>
    </p:extLst>
  </p:cmAuthor>
  <p:cmAuthor id="9" name="AG" initials="AG" lastIdx="7" clrIdx="9">
    <p:extLst>
      <p:ext uri="{19B8F6BF-5375-455C-9EA6-DF929625EA0E}">
        <p15:presenceInfo xmlns:p15="http://schemas.microsoft.com/office/powerpoint/2012/main" userId="AG" providerId="None"/>
      </p:ext>
    </p:extLst>
  </p:cmAuthor>
  <p:cmAuthor id="10" name="Vu, Thanh - Cost Center 10273" initials="VT-CC1" lastIdx="2" clrIdx="10">
    <p:extLst>
      <p:ext uri="{19B8F6BF-5375-455C-9EA6-DF929625EA0E}">
        <p15:presenceInfo xmlns:p15="http://schemas.microsoft.com/office/powerpoint/2012/main" userId="S-1-5-21-379614923-3435630508-3781305282-645008" providerId="AD"/>
      </p:ext>
    </p:extLst>
  </p:cmAuthor>
  <p:cmAuthor id="11" name="CACTUS-AG" initials="CACTUS-AG" lastIdx="7" clrIdx="11">
    <p:extLst>
      <p:ext uri="{19B8F6BF-5375-455C-9EA6-DF929625EA0E}">
        <p15:presenceInfo xmlns:p15="http://schemas.microsoft.com/office/powerpoint/2012/main" userId="CACTUS-AG" providerId="None"/>
      </p:ext>
    </p:extLst>
  </p:cmAuthor>
  <p:cmAuthor id="12" name="Editor" initials="CACTUS" lastIdx="85" clrIdx="12">
    <p:extLst>
      <p:ext uri="{19B8F6BF-5375-455C-9EA6-DF929625EA0E}">
        <p15:presenceInfo xmlns:p15="http://schemas.microsoft.com/office/powerpoint/2012/main" userId="Editor" providerId="None"/>
      </p:ext>
    </p:extLst>
  </p:cmAuthor>
  <p:cmAuthor id="13" name="Author" initials="A" lastIdx="417" clrIdx="13"/>
  <p:cmAuthor id="14" name="Chiang, Beatrice" initials="CB" lastIdx="7" clrIdx="14">
    <p:extLst>
      <p:ext uri="{19B8F6BF-5375-455C-9EA6-DF929625EA0E}">
        <p15:presenceInfo xmlns:p15="http://schemas.microsoft.com/office/powerpoint/2012/main" userId="S-1-5-21-379614923-3435630508-3781305282-639931" providerId="AD"/>
      </p:ext>
    </p:extLst>
  </p:cmAuthor>
  <p:cmAuthor id="15" name="Mergen, Noemi" initials="MN" lastIdx="13" clrIdx="15">
    <p:extLst>
      <p:ext uri="{19B8F6BF-5375-455C-9EA6-DF929625EA0E}">
        <p15:presenceInfo xmlns:p15="http://schemas.microsoft.com/office/powerpoint/2012/main" userId="S-1-5-21-379614923-3435630508-3781305282-612615" providerId="AD"/>
      </p:ext>
    </p:extLst>
  </p:cmAuthor>
  <p:cmAuthor id="16" name="Franco Locatelli" initials="FL" lastIdx="6" clrIdx="16">
    <p:extLst>
      <p:ext uri="{19B8F6BF-5375-455C-9EA6-DF929625EA0E}">
        <p15:presenceInfo xmlns:p15="http://schemas.microsoft.com/office/powerpoint/2012/main" userId="Franco Locatelli" providerId="None"/>
      </p:ext>
    </p:extLst>
  </p:cmAuthor>
  <p:cmAuthor id="17" name="Sabina Chiaretti" initials="SC" lastIdx="2" clrIdx="17"/>
  <p:cmAuthor id="18" name="Bhavitha Tammineni" initials="BT" lastIdx="58" clrIdx="18">
    <p:extLst>
      <p:ext uri="{19B8F6BF-5375-455C-9EA6-DF929625EA0E}">
        <p15:presenceInfo xmlns:p15="http://schemas.microsoft.com/office/powerpoint/2012/main" userId="S::bhavitha.tammineni@Indegene.com::e6e411ce-c855-4ab9-9e0f-4ad6aae17917" providerId="AD"/>
      </p:ext>
    </p:extLst>
  </p:cmAuthor>
  <p:cmAuthor id="19" name="Meera Biju" initials="MB" lastIdx="3" clrIdx="19">
    <p:extLst>
      <p:ext uri="{19B8F6BF-5375-455C-9EA6-DF929625EA0E}">
        <p15:presenceInfo xmlns:p15="http://schemas.microsoft.com/office/powerpoint/2012/main" userId="S::meera.biju@Indegene.com::4845ac12-5050-49ff-8ebf-bf761adb4383" providerId="AD"/>
      </p:ext>
    </p:extLst>
  </p:cmAuthor>
  <p:cmAuthor id="20" name="Deepthi Shenoy" initials="DS" lastIdx="49" clrIdx="20">
    <p:extLst>
      <p:ext uri="{19B8F6BF-5375-455C-9EA6-DF929625EA0E}">
        <p15:presenceInfo xmlns:p15="http://schemas.microsoft.com/office/powerpoint/2012/main" userId="S::deepthi.shenoy@Indegene.com::062909d9-2657-4977-bb8b-b2784fc2d6de" providerId="AD"/>
      </p:ext>
    </p:extLst>
  </p:cmAuthor>
  <p:cmAuthor id="21" name="Alok Vyas" initials="AV" lastIdx="3" clrIdx="21">
    <p:extLst>
      <p:ext uri="{19B8F6BF-5375-455C-9EA6-DF929625EA0E}">
        <p15:presenceInfo xmlns:p15="http://schemas.microsoft.com/office/powerpoint/2012/main" userId="S::alok.vyas@Indegene.com::ec8a662b-7695-44f6-8553-bce5c8aa06a1" providerId="AD"/>
      </p:ext>
    </p:extLst>
  </p:cmAuthor>
  <p:cmAuthor id="22" name="Jimenez, Laura" initials="JL" lastIdx="9" clrIdx="22">
    <p:extLst>
      <p:ext uri="{19B8F6BF-5375-455C-9EA6-DF929625EA0E}">
        <p15:presenceInfo xmlns:p15="http://schemas.microsoft.com/office/powerpoint/2012/main" userId="S::ljimen03@amgen.com::897744d9-958e-428c-aa2a-fe8246c59bf4" providerId="AD"/>
      </p:ext>
    </p:extLst>
  </p:cmAuthor>
  <p:cmAuthor id="23" name="CACTUS" initials="GA" lastIdx="29" clrIdx="23"/>
  <p:cmAuthor id="24" name="CACTUS_DS" initials="DS" lastIdx="9" clrIdx="24">
    <p:extLst>
      <p:ext uri="{19B8F6BF-5375-455C-9EA6-DF929625EA0E}">
        <p15:presenceInfo xmlns:p15="http://schemas.microsoft.com/office/powerpoint/2012/main" userId="CACTUS_DS" providerId="None"/>
      </p:ext>
    </p:extLst>
  </p:cmAuthor>
  <p:cmAuthor id="25" name="Doty, Kevin" initials="DK" lastIdx="16" clrIdx="25">
    <p:extLst>
      <p:ext uri="{19B8F6BF-5375-455C-9EA6-DF929625EA0E}">
        <p15:presenceInfo xmlns:p15="http://schemas.microsoft.com/office/powerpoint/2012/main" userId="S::kdoty@amgen.com::b57fbf5c-b6d9-4953-991a-5db4bc95586c" providerId="AD"/>
      </p:ext>
    </p:extLst>
  </p:cmAuthor>
  <p:cmAuthor id="26" name="CACTUS-AC" initials="CACTUS" lastIdx="4" clrIdx="26">
    <p:extLst>
      <p:ext uri="{19B8F6BF-5375-455C-9EA6-DF929625EA0E}">
        <p15:presenceInfo xmlns:p15="http://schemas.microsoft.com/office/powerpoint/2012/main" userId="CACTUS-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CC2"/>
    <a:srgbClr val="B62B30"/>
    <a:srgbClr val="14134F"/>
    <a:srgbClr val="E7EAF5"/>
    <a:srgbClr val="CBD3E9"/>
    <a:srgbClr val="33CCCC"/>
    <a:srgbClr val="003161"/>
    <a:srgbClr val="CBD7E9"/>
    <a:srgbClr val="E9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671C7-CEF4-40ED-95B7-AA62CC4ED848}" v="1" dt="2022-12-14T13:08:51.906"/>
    <p1510:client id="{B04771FE-6CCE-484B-A25F-43D5C616B6B1}" v="81" dt="2022-12-13T19:02:42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87897" autoAdjust="0"/>
  </p:normalViewPr>
  <p:slideViewPr>
    <p:cSldViewPr showGuides="1">
      <p:cViewPr>
        <p:scale>
          <a:sx n="82" d="100"/>
          <a:sy n="82" d="100"/>
        </p:scale>
        <p:origin x="340" y="-212"/>
      </p:cViewPr>
      <p:guideLst>
        <p:guide orient="horz" pos="3936"/>
        <p:guide orient="horz" pos="4176"/>
        <p:guide pos="3900"/>
        <p:guide pos="3792"/>
        <p:guide orient="horz" pos="3744"/>
        <p:guide pos="7392"/>
        <p:guide pos="328"/>
        <p:guide orient="horz" pos="824"/>
        <p:guide pos="3840"/>
        <p:guide orient="horz" pos="993"/>
      </p:guideLst>
    </p:cSldViewPr>
  </p:slideViewPr>
  <p:outlineViewPr>
    <p:cViewPr>
      <p:scale>
        <a:sx n="33" d="100"/>
        <a:sy n="33" d="100"/>
      </p:scale>
      <p:origin x="0" y="-276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928" y="66"/>
      </p:cViewPr>
      <p:guideLst>
        <p:guide orient="horz" pos="463"/>
        <p:guide pos="2292"/>
        <p:guide orient="horz" pos="3132"/>
        <p:guide pos="2130"/>
        <p:guide pos="624"/>
        <p:guide pos="36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5/10/relationships/revisionInfo" Target="revisionInfo.xml"/><Relationship Id="rId20" Type="http://schemas.openxmlformats.org/officeDocument/2006/relationships/slide" Target="slides/slide11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93E711-9455-4863-8494-8ED0B87E29A8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12/14/2022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DC4A8D-81B5-4473-A257-FA2F8D0AE4FD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4A17323B-4F3B-467E-923E-DBE4DF563451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172DF7CA-2782-4E67-8725-3C0CA1BB4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637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 anchor="b"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47EF-3804-4DF0-81A1-ED64183E82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89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4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0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 anchor="b"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47EF-3804-4DF0-81A1-ED64183E82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29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00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2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6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2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3EF-CE50-4A8B-8EA4-520B302431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4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3EF-CE50-4A8B-8EA4-520B302431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1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 anchor="b"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47EF-3804-4DF0-81A1-ED64183E82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6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8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240280"/>
            <a:ext cx="10826496" cy="1709928"/>
          </a:xfr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0"/>
            <a:ext cx="10826496" cy="4200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09F739BF-BBB3-49B3-B270-3475884BE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700" y="533400"/>
            <a:ext cx="3657690" cy="102861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F1DF8A-E572-4FEB-BEF5-5CC420F901C2}"/>
              </a:ext>
            </a:extLst>
          </p:cNvPr>
          <p:cNvSpPr txBox="1"/>
          <p:nvPr userDrawn="1"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1832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5368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0057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4190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C9F694-88DE-4345-B065-FE214A6DD390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8652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B155C7-9C31-49E4-A145-5ECC8B09262F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59730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EA7737-908C-4A25-8964-D3A38D54F904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675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CD0966-CD9E-47C2-B2C3-DD0746F78E24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9698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E53B63-B426-4BC4-8E46-B9264114ECDB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2103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255358-5F94-4B41-B472-72D12EE260BC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51583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2549AC-538B-4797-8718-F342D9D81335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944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0082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0F6494-A691-43D7-AD4C-CEE7C4031483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9974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4B9022-0867-4B71-90D6-84AEAA81EFE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27728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80FCEA-A8B5-40F5-8150-8E1058F99B18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473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1DC49F-A8B9-42CA-9D4A-86A66EF45EE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8265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48481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814917" y="188913"/>
            <a:ext cx="7899400" cy="990600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07145385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28800" y="6000751"/>
            <a:ext cx="995680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D6D6D6"/>
              </a:solidFill>
            </a:endParaRPr>
          </a:p>
        </p:txBody>
      </p:sp>
      <p:pic>
        <p:nvPicPr>
          <p:cNvPr id="7" name="Picture 6" descr="COG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00751"/>
            <a:ext cx="13123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488840" y="1462593"/>
            <a:ext cx="9677416" cy="3998941"/>
          </a:xfrm>
          <a:prstGeom prst="rect">
            <a:avLst/>
          </a:prstGeom>
        </p:spPr>
        <p:txBody>
          <a:bodyPr lIns="0" tIns="0" rIns="0" bIns="0"/>
          <a:lstStyle>
            <a:lvl1pPr marL="20574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kern="800" spc="53">
                <a:solidFill>
                  <a:schemeClr val="tx1"/>
                </a:solidFill>
              </a:defRPr>
            </a:lvl1pPr>
            <a:lvl2pPr marL="41148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100" kern="800" spc="53">
                <a:solidFill>
                  <a:schemeClr val="accent3"/>
                </a:solidFill>
              </a:defRPr>
            </a:lvl2pPr>
            <a:lvl3pPr marL="548640" indent="-20574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Arial"/>
              <a:buChar char="•"/>
              <a:defRPr sz="1800" kern="800" spc="53">
                <a:solidFill>
                  <a:schemeClr val="accent3"/>
                </a:solidFill>
              </a:defRPr>
            </a:lvl3pPr>
            <a:lvl4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4pPr>
            <a:lvl5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957283" y="6223000"/>
            <a:ext cx="1530868" cy="1154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 b="0" i="0" spc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750">
                <a:solidFill>
                  <a:schemeClr val="tx1"/>
                </a:solidFill>
              </a:defRPr>
            </a:lvl2pPr>
            <a:lvl3pPr>
              <a:defRPr sz="750">
                <a:solidFill>
                  <a:schemeClr val="tx1"/>
                </a:solidFill>
              </a:defRPr>
            </a:lvl3pPr>
            <a:lvl4pPr>
              <a:defRPr sz="750">
                <a:solidFill>
                  <a:schemeClr val="tx1"/>
                </a:solidFill>
              </a:defRPr>
            </a:lvl4pPr>
            <a:lvl5pP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1" y="443197"/>
            <a:ext cx="10972800" cy="787119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CF7E502-3F55-4CD2-B1DF-5C398DE54BB0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6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2" indent="0" algn="ctr">
              <a:buNone/>
              <a:defRPr/>
            </a:lvl5pPr>
            <a:lvl6pPr marL="2285852" indent="0" algn="ctr">
              <a:buNone/>
              <a:defRPr/>
            </a:lvl6pPr>
            <a:lvl7pPr marL="2743022" indent="0" algn="ctr">
              <a:buNone/>
              <a:defRPr/>
            </a:lvl7pPr>
            <a:lvl8pPr marL="3200192" indent="0" algn="ctr">
              <a:buNone/>
              <a:defRPr/>
            </a:lvl8pPr>
            <a:lvl9pPr marL="36573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C7F4BB-B571-466C-BCC1-D782CD54E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30957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583476-DD08-4355-B4D5-AED8DBEF1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435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0854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40" indent="0">
              <a:buNone/>
              <a:defRPr sz="1700"/>
            </a:lvl3pPr>
            <a:lvl4pPr marL="1371511" indent="0">
              <a:buNone/>
              <a:defRPr sz="1400"/>
            </a:lvl4pPr>
            <a:lvl5pPr marL="1828682" indent="0">
              <a:buNone/>
              <a:defRPr sz="1400"/>
            </a:lvl5pPr>
            <a:lvl6pPr marL="2285852" indent="0">
              <a:buNone/>
              <a:defRPr sz="1400"/>
            </a:lvl6pPr>
            <a:lvl7pPr marL="2743022" indent="0">
              <a:buNone/>
              <a:defRPr sz="1400"/>
            </a:lvl7pPr>
            <a:lvl8pPr marL="3200192" indent="0">
              <a:buNone/>
              <a:defRPr sz="1400"/>
            </a:lvl8pPr>
            <a:lvl9pPr marL="36573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74188C-865C-413F-9ABC-DDF3C4678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7980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D4D696-74B6-4E1F-9FE1-011607AAB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7349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D45C47-474F-4231-8836-5B68A3BC2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708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EF9C3D-097C-4475-8AF0-63B0AF6E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84306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75BE0-F7A9-4B01-B571-2BFBE2A0E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967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BE4947-BF5C-499E-B48C-3B65694CC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51281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2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676722-D874-480B-ADD6-9C047C1F1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4687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7136C-5F3C-41F1-BD2A-476DE7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24095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E365B0-53D9-475B-8E32-F36139A27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31748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1" y="1981202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D7F0CC-3E5B-448C-A48A-9516023D8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982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772604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7541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1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C6F409-CE94-4A75-9F3A-048A872A9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5961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9E5DBD-EB7E-48B0-8A61-734080B8F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4940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1" y="15239"/>
            <a:ext cx="11826240" cy="9144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18243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788643"/>
            <a:ext cx="11184565" cy="6155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49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327904" y="2788643"/>
            <a:ext cx="864096" cy="61555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A62A8-3175-4EB1-A6AE-CF8F8E0390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55" y="802110"/>
            <a:ext cx="2451612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3054"/>
      </p:ext>
    </p:extLst>
  </p:cSld>
  <p:clrMapOvr>
    <a:masterClrMapping/>
  </p:clrMapOvr>
  <p:transition>
    <p:wipe dir="r"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Slide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062458"/>
            <a:ext cx="9232592" cy="20597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44484" y="2062458"/>
            <a:ext cx="1632181" cy="205973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3339" y="2062457"/>
            <a:ext cx="8928992" cy="2059735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2436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1634" name="Picture 34" descr="AmgenTaglineBlue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443315" y="704679"/>
            <a:ext cx="4301765" cy="791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088556" y="2062459"/>
            <a:ext cx="1103445" cy="205973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9303"/>
      </p:ext>
    </p:extLst>
  </p:cSld>
  <p:clrMapOvr>
    <a:masterClrMapping/>
  </p:clrMapOvr>
  <p:transition>
    <p:wipe dir="r"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32200" cy="4626835"/>
          </a:xfrm>
        </p:spPr>
        <p:txBody>
          <a:bodyPr/>
          <a:lstStyle>
            <a:lvl2pPr marL="838158" indent="-380981">
              <a:buFont typeface="Arial" panose="020B0604020202020204" pitchFamily="34" charset="0"/>
              <a:buChar char="•"/>
              <a:defRPr sz="2133"/>
            </a:lvl2pPr>
            <a:lvl3pPr marL="1295336" indent="-380981">
              <a:buFont typeface="Arial" panose="020B0604020202020204" pitchFamily="34" charset="0"/>
              <a:buChar char="-"/>
              <a:defRPr sz="1867"/>
            </a:lvl3pPr>
            <a:lvl4pPr>
              <a:defRPr sz="1600"/>
            </a:lvl4pPr>
            <a:lvl5pPr marL="2057298" indent="-228589">
              <a:buFont typeface="Courier New" panose="02070309020205020404" pitchFamily="49" charset="0"/>
              <a:buChar char="o"/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C92DD1-145E-4371-A67D-7751A3313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1780647388"/>
      </p:ext>
    </p:extLst>
  </p:cSld>
  <p:clrMapOvr>
    <a:masterClrMapping/>
  </p:clrMapOvr>
  <p:transition>
    <p:wipe dir="r"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B594010-BCE0-40C7-B9F4-870BCA611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  <p:sp>
        <p:nvSpPr>
          <p:cNvPr id="5" name="Action Button: Go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6B1AD0-70B0-4DAF-8457-2A7CBE7C5897}"/>
              </a:ext>
            </a:extLst>
          </p:cNvPr>
          <p:cNvSpPr/>
          <p:nvPr userDrawn="1"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1972"/>
      </p:ext>
    </p:extLst>
  </p:cSld>
  <p:clrMapOvr>
    <a:masterClrMapping/>
  </p:clrMapOvr>
  <p:transition>
    <p:wipe dir="r"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9476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10636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03200" cy="4626835"/>
          </a:xfrm>
        </p:spPr>
        <p:txBody>
          <a:bodyPr/>
          <a:lstStyle>
            <a:lvl2pPr marL="838158" indent="-380981">
              <a:buFont typeface="Arial" panose="020B0604020202020204" pitchFamily="34" charset="0"/>
              <a:buChar char="•"/>
              <a:defRPr/>
            </a:lvl2pPr>
            <a:lvl3pPr marL="1295336" indent="-380981">
              <a:buFont typeface="Arial" panose="020B0604020202020204" pitchFamily="34" charset="0"/>
              <a:buChar char="-"/>
              <a:defRPr/>
            </a:lvl3pPr>
            <a:lvl5pPr marL="2057298" indent="-228589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9615"/>
      </p:ext>
    </p:extLst>
  </p:cSld>
  <p:clrMapOvr>
    <a:masterClrMapping/>
  </p:clrMapOvr>
  <p:transition>
    <p:wipe dir="r"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07425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86200"/>
            <a:ext cx="8534400" cy="175260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6293853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462061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493185" y="450851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1307044" y="157668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824330" y="26925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7356345" y="493325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4907130" y="37974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25827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30" y="0"/>
            <a:ext cx="10974916" cy="1011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238285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06061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36913"/>
            <a:ext cx="5384800" cy="3705275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36913"/>
            <a:ext cx="5384800" cy="37052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3392" y="1268761"/>
            <a:ext cx="10945216" cy="1080120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879786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91380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628775"/>
            <a:ext cx="11040533" cy="4679951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8131160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4814957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13662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68056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737757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0811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6716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080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3284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0" y="6324600"/>
            <a:ext cx="6096000" cy="533400"/>
          </a:xfrm>
        </p:spPr>
        <p:txBody>
          <a:bodyPr anchor="b"/>
          <a:lstStyle>
            <a:lvl1pPr algn="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760691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0"/>
            <a:ext cx="28448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2133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2133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614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88015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3284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0" y="6324600"/>
            <a:ext cx="6096000" cy="533400"/>
          </a:xfrm>
        </p:spPr>
        <p:txBody>
          <a:bodyPr anchor="b"/>
          <a:lstStyle>
            <a:lvl1pPr algn="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094070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8851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04086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10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612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8778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64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3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3685" y="36513"/>
            <a:ext cx="1082463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3685" y="1279526"/>
            <a:ext cx="1082463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Line 38"/>
          <p:cNvSpPr>
            <a:spLocks noChangeShapeType="1"/>
          </p:cNvSpPr>
          <p:nvPr/>
        </p:nvSpPr>
        <p:spPr bwMode="auto">
          <a:xfrm>
            <a:off x="685800" y="1150938"/>
            <a:ext cx="10822517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5791200" y="6388243"/>
            <a:ext cx="6096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C8A9D692-3B7A-4319-A7E8-56A74570C9A0}" type="slidenum">
              <a:rPr lang="en-US" sz="1000" b="0">
                <a:solidFill>
                  <a:srgbClr val="777777"/>
                </a:solidFill>
              </a:rPr>
              <a:pPr eaLnBrk="0" hangingPunct="0">
                <a:defRPr/>
              </a:pPr>
              <a:t>‹#›</a:t>
            </a:fld>
            <a:endParaRPr lang="en-US" sz="1000" b="0" dirty="0">
              <a:solidFill>
                <a:srgbClr val="77777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06DE6-CE4B-47D4-9462-BFF680250CF5}"/>
              </a:ext>
            </a:extLst>
          </p:cNvPr>
          <p:cNvSpPr txBox="1"/>
          <p:nvPr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44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803" r:id="rId11"/>
    <p:sldLayoutId id="2147483804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en-US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73050" indent="-27305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266" userDrawn="1">
          <p15:clr>
            <a:srgbClr val="F26B43"/>
          </p15:clr>
        </p15:guide>
        <p15:guide id="5" pos="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CE73AD-747B-4EB9-8FFD-42485C3DA93D}" type="datetimeFigureOut">
              <a:rPr lang="en-US">
                <a:cs typeface="Arial" pitchFamily="34" charset="0"/>
              </a:rPr>
              <a:pPr>
                <a:defRPr/>
              </a:pPr>
              <a:t>12/14/2022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3"/>
            <a:ext cx="103632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2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2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fld id="{0370A101-4745-4B02-89CE-D1481DF01AFA}" type="slidenum">
              <a:rPr lang="en-US" smtClean="0"/>
              <a:pPr defTabSz="91434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5pPr>
      <a:lvl6pPr marL="45717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6pPr>
      <a:lvl7pPr marL="91434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7pPr>
      <a:lvl8pPr marL="137151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8pPr>
      <a:lvl9pPr marL="182868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9pPr>
    </p:titleStyle>
    <p:bodyStyle>
      <a:lvl1pPr marL="342878" indent="-342878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  <a:ea typeface="+mn-ea"/>
          <a:cs typeface="+mn-cs"/>
        </a:defRPr>
      </a:lvl1pPr>
      <a:lvl2pPr marL="742902" indent="-285732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2pPr>
      <a:lvl3pPr marL="1142925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</a:defRPr>
      </a:lvl3pPr>
      <a:lvl4pPr marL="1600097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4pPr>
      <a:lvl5pPr marL="205726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5pPr>
      <a:lvl6pPr marL="251443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6pPr>
      <a:lvl7pPr marL="297160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7pPr>
      <a:lvl8pPr marL="342877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8pPr>
      <a:lvl9pPr marL="388594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28000" y="3"/>
            <a:ext cx="11203200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8000" y="1316765"/>
            <a:ext cx="11232200" cy="4626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606843"/>
            <a:ext cx="609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54"/>
            <a:fld id="{1A043B0A-5740-4B74-8731-9730A0B481D5}" type="slidenum">
              <a:rPr lang="en-US" sz="1000" smtClean="0">
                <a:solidFill>
                  <a:srgbClr val="000000"/>
                </a:solidFill>
              </a:rPr>
              <a:pPr defTabSz="914354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9351" y="1121421"/>
            <a:ext cx="10849205" cy="809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45465" y="1121421"/>
            <a:ext cx="626777" cy="8093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835701" y="1121421"/>
            <a:ext cx="354187" cy="809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76096" y="6584040"/>
            <a:ext cx="37545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</a:rPr>
              <a:t>Do not copy or distribute. © 2022 Amgen. All rights reserved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C6401A-4E02-42CC-A8C9-7F7553D21C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185" y="6116715"/>
            <a:ext cx="1882707" cy="5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69" r:id="rId4"/>
    <p:sldLayoutId id="2147483805" r:id="rId5"/>
    <p:sldLayoutId id="2147483806" r:id="rId6"/>
    <p:sldLayoutId id="2147483802" r:id="rId7"/>
  </p:sldLayoutIdLst>
  <p:transition>
    <p:wipe dir="r"/>
  </p:transition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80981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8158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1295336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867">
          <a:solidFill>
            <a:schemeClr val="tx1"/>
          </a:solidFill>
          <a:latin typeface="+mn-lt"/>
        </a:defRPr>
      </a:lvl3pPr>
      <a:lvl4pPr marL="1752512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333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556">
          <p15:clr>
            <a:srgbClr val="F26B43"/>
          </p15:clr>
        </p15:guide>
        <p15:guide id="3" pos="245">
          <p15:clr>
            <a:srgbClr val="F26B43"/>
          </p15:clr>
        </p15:guide>
        <p15:guide id="4" orient="horz" pos="621">
          <p15:clr>
            <a:srgbClr val="F26B43"/>
          </p15:clr>
        </p15:guide>
        <p15:guide id="6" orient="horz" pos="28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48683" y="3223397"/>
            <a:ext cx="12240683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44624"/>
            <a:ext cx="10974916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5335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44672" y="1089344"/>
            <a:ext cx="12000000" cy="5436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sz="2400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1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9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25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3.xml"/><Relationship Id="rId5" Type="http://schemas.openxmlformats.org/officeDocument/2006/relationships/slide" Target="slide28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0AEE-0629-427A-9F38-1BCF32994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Society of Hematology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8CC87-5365-4C19-9015-18F08E2DF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Select Presentations of Interest for Leukemia</a:t>
            </a: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F8D28203-8CFE-4293-AE05-C41D67E3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99C88-F715-484B-A619-C84D07A86F79}"/>
              </a:ext>
            </a:extLst>
          </p:cNvPr>
          <p:cNvSpPr txBox="1"/>
          <p:nvPr/>
        </p:nvSpPr>
        <p:spPr>
          <a:xfrm>
            <a:off x="76200" y="6491957"/>
            <a:ext cx="60969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SC-AT-AMG103-00429 12.22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0627664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6" y="1448717"/>
            <a:ext cx="10854690" cy="196977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18964"/>
            <a:r>
              <a:rPr lang="en-US" sz="2400" dirty="0">
                <a:solidFill>
                  <a:srgbClr val="0063C3"/>
                </a:solidFill>
                <a:latin typeface="+mj-lt"/>
              </a:rPr>
              <a:t>Blinatumomab Alternating With Low-Intensity Chemotherapy (CT) Treatment for Older Adults With ND Ph (-) B-ALL is Well Tolerated and Efficacious: Safety Run-In Results for the Phase 3 Randomized Controlled Golden Gate Study</a:t>
            </a:r>
          </a:p>
          <a:p>
            <a:pPr defTabSz="318964"/>
            <a:r>
              <a:rPr lang="en-US" dirty="0">
                <a:solidFill>
                  <a:srgbClr val="0063C3"/>
                </a:solidFill>
                <a:latin typeface="+mj-lt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01541" y="2985540"/>
            <a:ext cx="1085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6">
              <a:spcBef>
                <a:spcPts val="254"/>
              </a:spcBef>
              <a:spcAft>
                <a:spcPts val="508"/>
              </a:spcAft>
            </a:pP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Elias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Jabbour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Ibrahim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Aldoss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Shaun Fleming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Ashish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Bajel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Paul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Cannell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Monika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Brüggemann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Gerhard Zugmaier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Joan Morris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Yuqi Chen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Sonny Powar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Hansen Wong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Yuliya Katlinskaya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Björn Steffen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Hagop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Kantarjian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and Nicola Goekbuget</a:t>
            </a:r>
            <a:r>
              <a:rPr lang="en-AU" sz="1600" b="1" baseline="300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11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en-AU" sz="1600" b="1" baseline="30000" dirty="0">
              <a:solidFill>
                <a:srgbClr val="00000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01541" y="4062758"/>
            <a:ext cx="11164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rgbClr val="045FA9"/>
              </a:buClr>
              <a:buSzPct val="141666"/>
              <a:tabLst>
                <a:tab pos="1515745" algn="l"/>
              </a:tabLst>
              <a:defRPr/>
            </a:pP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1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MD Anderson Cancer Center, Houston, TX;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2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City of Hope, Duarte, CA; </a:t>
            </a:r>
            <a:r>
              <a:rPr kumimoji="0" lang="en-US" sz="1000" i="0" u="non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3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The Alfred Hospital, Melbourne, Victoria, Australia;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4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Peter MacCallum Cancer Centre and The Royal Melbourne Hospital, Melbourne, Victoria, Australia;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5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Fiona Stanley Hospital, Perth, Australia;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6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University Medical Center Schleswig-Holstein, Kiel, Germany;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7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Research GmbH, Munich, Germany;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8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Inc., Thousand Oaks, CA;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9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Inc., Uxbridge, United Kingdom;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10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Inc., South San Francisco, CA;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11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Goethe University, University Hospital, Department of Medicine II, Frankfurt, Germany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339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Go Home 14">
            <a:hlinkClick r:id="rId3" action="ppaction://hlinksldjump"/>
            <a:extLst>
              <a:ext uri="{FF2B5EF4-FFF2-40B4-BE49-F238E27FC236}">
                <a16:creationId xmlns:a16="http://schemas.microsoft.com/office/drawing/2014/main" id="{61206A1D-821E-4BD8-8B2E-E9AAB7D84FDF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48A86-6701-42C7-903A-E39D8A564217}"/>
              </a:ext>
            </a:extLst>
          </p:cNvPr>
          <p:cNvSpPr txBox="1"/>
          <p:nvPr/>
        </p:nvSpPr>
        <p:spPr>
          <a:xfrm>
            <a:off x="-1" y="6618867"/>
            <a:ext cx="412749" cy="23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8AA523-53C9-45DB-975C-A88B51DEC329}"/>
              </a:ext>
            </a:extLst>
          </p:cNvPr>
          <p:cNvGrpSpPr/>
          <p:nvPr/>
        </p:nvGrpSpPr>
        <p:grpSpPr>
          <a:xfrm>
            <a:off x="762107" y="0"/>
            <a:ext cx="10667785" cy="6858000"/>
            <a:chOff x="762107" y="0"/>
            <a:chExt cx="10667785" cy="6858000"/>
          </a:xfrm>
        </p:grpSpPr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B0AD6440-EF06-46BD-84FA-C03AC3265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7" y="0"/>
              <a:ext cx="10667785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80A8B5-E43C-41D5-B5D3-7FE53612F0C8}"/>
                </a:ext>
              </a:extLst>
            </p:cNvPr>
            <p:cNvSpPr/>
            <p:nvPr/>
          </p:nvSpPr>
          <p:spPr bwMode="auto">
            <a:xfrm>
              <a:off x="1219200" y="161109"/>
              <a:ext cx="1524000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216236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B0CE6-19E3-4B54-A811-53EF9B414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Non-Amgen Sponsored Studies</a:t>
            </a:r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C94D02B9-2495-48BB-90C7-FC7B8FFDCB58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12A584E1-7027-49BC-AD21-7F2C76F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9872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5" y="1448717"/>
            <a:ext cx="11335363" cy="201593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80924"/>
            <a:r>
              <a:rPr lang="en-US" sz="2400" dirty="0">
                <a:solidFill>
                  <a:srgbClr val="0063C3"/>
                </a:solidFill>
                <a:latin typeface="+mj-lt"/>
              </a:rPr>
              <a:t>Consolidation therapy with Blinatumomab improves overall survival in newly diagnosed adult patients with b-lineage acute lymphoblastic leukemia in measurable residual disease negative remission: Results from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ecog-acrin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e1910 randomized phase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Iii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national cooperative clinical trials network trial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16925" y="3352800"/>
            <a:ext cx="108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/>
              <a:t>Mark R Litzow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Zhuoxin</a:t>
            </a:r>
            <a:r>
              <a:rPr lang="en-US" sz="1600" b="1" dirty="0"/>
              <a:t> Sun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lang="en-US" sz="1600" b="1" dirty="0"/>
              <a:t>, Elisabeth </a:t>
            </a:r>
            <a:r>
              <a:rPr lang="en-US" sz="1600" b="1" dirty="0" err="1"/>
              <a:t>Paietta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lang="en-US" sz="1600" b="1" dirty="0"/>
              <a:t>, Ryan J Mattison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Hillard M Lazarus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Jacob M Rowe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Daniel A Arber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Charles G </a:t>
            </a:r>
            <a:r>
              <a:rPr lang="en-US" sz="1600" b="1" dirty="0" err="1"/>
              <a:t>Mullighan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Cheryl L Willman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 err="1"/>
              <a:t>Yanming</a:t>
            </a:r>
            <a:r>
              <a:rPr lang="en-US" sz="1600" b="1" dirty="0"/>
              <a:t> Zhang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  <a:r>
              <a:rPr lang="en-US" sz="1600" b="1" dirty="0"/>
              <a:t>, Matthew </a:t>
            </a:r>
            <a:r>
              <a:rPr lang="en-US" sz="1600" b="1" dirty="0" err="1"/>
              <a:t>Wieduwilt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11</a:t>
            </a:r>
            <a:r>
              <a:rPr lang="en-US" sz="1600" b="1" dirty="0"/>
              <a:t>, Michaela Liedtke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Julie Bergeron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13</a:t>
            </a:r>
            <a:r>
              <a:rPr lang="en-US" sz="1600" b="1" dirty="0"/>
              <a:t>, Keith W </a:t>
            </a:r>
            <a:r>
              <a:rPr lang="en-US" sz="1600" b="1" dirty="0" err="1"/>
              <a:t>Pratz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14</a:t>
            </a:r>
            <a:r>
              <a:rPr lang="en-US" sz="1600" b="1" dirty="0"/>
              <a:t>, Shira Dinner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r>
              <a:rPr lang="en-US" sz="1600" b="1" dirty="0"/>
              <a:t>, Noelle V Frey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Steven D Gore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Bhavana Bhatnagar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Ehab L </a:t>
            </a:r>
            <a:r>
              <a:rPr lang="en-US" sz="1600" b="1" dirty="0" err="1"/>
              <a:t>Atallah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</a:t>
            </a:r>
            <a:r>
              <a:rPr lang="en-US" sz="1600" b="1" dirty="0"/>
              <a:t>, Geoffrey L </a:t>
            </a:r>
            <a:r>
              <a:rPr lang="en-US" sz="1600" b="1" dirty="0" err="1"/>
              <a:t>Uy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Deepa </a:t>
            </a:r>
            <a:r>
              <a:rPr lang="en-US" sz="1600" b="1" dirty="0" err="1"/>
              <a:t>Jeyakumar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Tara L Lin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Richard F Little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23</a:t>
            </a:r>
            <a:r>
              <a:rPr lang="en-US" sz="1600" b="1" dirty="0"/>
              <a:t>, Selina M Luger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24</a:t>
            </a:r>
            <a:r>
              <a:rPr lang="en-US" sz="1600" b="1" dirty="0"/>
              <a:t>, and Martin S Tallman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25</a:t>
            </a:r>
            <a:endParaRPr lang="it-IT" sz="1600" b="1" baseline="30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16925" y="4430018"/>
            <a:ext cx="11011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 baseline="30000" dirty="0"/>
              <a:t>1</a:t>
            </a:r>
            <a:r>
              <a:rPr lang="en-US" sz="1000" dirty="0"/>
              <a:t> Division of Hematology, Mayo Clinic, Rochester, MN; </a:t>
            </a:r>
            <a:r>
              <a:rPr lang="en-US" sz="1000" baseline="30000" dirty="0"/>
              <a:t>2</a:t>
            </a:r>
            <a:r>
              <a:rPr lang="en-US" sz="1000" dirty="0"/>
              <a:t> Dana-Farber Cancer Institute, Boston, MA; </a:t>
            </a:r>
            <a:r>
              <a:rPr lang="en-US" sz="1000" baseline="30000" dirty="0"/>
              <a:t>3</a:t>
            </a:r>
            <a:r>
              <a:rPr lang="en-US" sz="1000" dirty="0"/>
              <a:t> Cancer Center, Montefiore Medical Center, Bronx, NY; </a:t>
            </a:r>
            <a:r>
              <a:rPr lang="en-US" sz="1000" baseline="30000" dirty="0"/>
              <a:t>4</a:t>
            </a:r>
            <a:r>
              <a:rPr lang="en-US" sz="1000" dirty="0"/>
              <a:t> Carbone Comprehensive Cancer Center, Madison, WI</a:t>
            </a:r>
          </a:p>
          <a:p>
            <a:pPr defTabSz="914377"/>
            <a:r>
              <a:rPr lang="en-US" sz="1000" baseline="30000" dirty="0"/>
              <a:t>5</a:t>
            </a:r>
            <a:r>
              <a:rPr lang="en-US" sz="1000" dirty="0"/>
              <a:t> Adult Hematologic Malignancies &amp; Stem Cell Transplant Section, University Hospitals Cleveland Medical Center, Shaker Heights, OH; </a:t>
            </a:r>
            <a:r>
              <a:rPr lang="en-US" sz="1000" baseline="30000" dirty="0"/>
              <a:t>6</a:t>
            </a:r>
            <a:r>
              <a:rPr lang="en-US" sz="1000" dirty="0"/>
              <a:t> Department of Hematology, </a:t>
            </a:r>
            <a:r>
              <a:rPr lang="en-US" sz="1000" dirty="0" err="1"/>
              <a:t>Shaare</a:t>
            </a:r>
            <a:r>
              <a:rPr lang="en-US" sz="1000" dirty="0"/>
              <a:t> Zedek Medical Center, Jerusalem, Israel; </a:t>
            </a:r>
            <a:r>
              <a:rPr lang="en-US" sz="1000" baseline="30000" dirty="0"/>
              <a:t>7 </a:t>
            </a:r>
            <a:r>
              <a:rPr lang="en-US" sz="1000" dirty="0"/>
              <a:t>Department of Pathology, The University of Chicago, Chicago, IL; </a:t>
            </a:r>
            <a:r>
              <a:rPr lang="en-US" sz="1000" baseline="30000" dirty="0"/>
              <a:t>8</a:t>
            </a:r>
            <a:r>
              <a:rPr lang="en-US" sz="1000" dirty="0"/>
              <a:t> Department of Pathology, St. Jude Children's Research Hospital, Memphis, TN; </a:t>
            </a:r>
            <a:r>
              <a:rPr lang="en-US" sz="1000" baseline="30000" dirty="0"/>
              <a:t>9</a:t>
            </a:r>
            <a:r>
              <a:rPr lang="en-US" sz="1000" dirty="0"/>
              <a:t> Mayo Clinic, Rochester, MN; </a:t>
            </a:r>
            <a:r>
              <a:rPr lang="en-US" sz="1000" baseline="30000" dirty="0"/>
              <a:t>10</a:t>
            </a:r>
            <a:r>
              <a:rPr lang="en-US" sz="1000" dirty="0"/>
              <a:t> Department of Pathology and Laboratory Medicine, Cytogenetics Laboratory, Memorial Sloan Kettering Cancer Center, New York, NY; </a:t>
            </a:r>
            <a:r>
              <a:rPr lang="en-US" sz="1000" baseline="30000" dirty="0"/>
              <a:t>11</a:t>
            </a:r>
            <a:r>
              <a:rPr lang="en-US" sz="1000" dirty="0"/>
              <a:t> Stephenson Cancer Center, University of Oklahoma Health Sciences Center, Oklahoma City, OK; </a:t>
            </a:r>
            <a:r>
              <a:rPr lang="en-US" sz="1000" baseline="30000" dirty="0"/>
              <a:t>12</a:t>
            </a:r>
            <a:r>
              <a:rPr lang="en-US" sz="1000" dirty="0"/>
              <a:t> Department of Medicine, Divisions of Oncology and Hematology, Stanford University, Stanford, CA; </a:t>
            </a:r>
            <a:r>
              <a:rPr lang="en-US" sz="1000" baseline="30000" dirty="0"/>
              <a:t>13</a:t>
            </a:r>
            <a:r>
              <a:rPr lang="en-US" sz="1000" dirty="0"/>
              <a:t> CEMTL installation Maisonneuve-Rosemont, Montreal, QC, Canada; </a:t>
            </a:r>
            <a:r>
              <a:rPr lang="en-US" sz="1000" baseline="30000" dirty="0"/>
              <a:t>14</a:t>
            </a:r>
            <a:r>
              <a:rPr lang="en-US" sz="1000" dirty="0"/>
              <a:t> Department of Medicine, Hematology-Oncology Section, Hospital of the University of Pennsylvania, Philadelphia, PA; </a:t>
            </a:r>
            <a:r>
              <a:rPr lang="en-US" sz="1000" baseline="30000" dirty="0"/>
              <a:t>15</a:t>
            </a:r>
            <a:r>
              <a:rPr lang="en-US" sz="1000" dirty="0"/>
              <a:t> Robert H. Lurie Comprehensive Cancer Center, Northwestern University, Chicago, IL; </a:t>
            </a:r>
            <a:r>
              <a:rPr lang="en-US" sz="1000" baseline="30000" dirty="0"/>
              <a:t>16</a:t>
            </a:r>
            <a:r>
              <a:rPr lang="en-US" sz="1000" dirty="0"/>
              <a:t> Abramson Cancer Center, University of Pennsylvania, Narberth, PA; </a:t>
            </a:r>
            <a:r>
              <a:rPr lang="en-US" sz="1000" baseline="30000" dirty="0"/>
              <a:t>17</a:t>
            </a:r>
            <a:r>
              <a:rPr lang="en-US" sz="1000" dirty="0"/>
              <a:t> Cancer Therapy Evaluation Program, National Cancer Institute, Bethesda, MD; </a:t>
            </a:r>
            <a:r>
              <a:rPr lang="en-US" sz="1000" baseline="30000" dirty="0"/>
              <a:t>18</a:t>
            </a:r>
            <a:r>
              <a:rPr lang="en-US" sz="1000" dirty="0"/>
              <a:t> Department of Hematology and Medical Oncology, West Virginia University Cancer Institute, Wheeling, WV; </a:t>
            </a:r>
            <a:r>
              <a:rPr lang="en-US" sz="1000" baseline="30000" dirty="0"/>
              <a:t>19</a:t>
            </a:r>
            <a:r>
              <a:rPr lang="en-US" sz="1000" dirty="0"/>
              <a:t> Division of Hematology/Oncology, Medical College of Wisconsin, Milwaukee, WI; </a:t>
            </a:r>
            <a:r>
              <a:rPr lang="en-US" sz="1000" baseline="30000" dirty="0"/>
              <a:t>20</a:t>
            </a:r>
            <a:r>
              <a:rPr lang="en-US" sz="1000" dirty="0"/>
              <a:t> Division of Oncology, Department of Medicine, Washington University School of Medicine, Saint Louis, MO; </a:t>
            </a:r>
            <a:r>
              <a:rPr lang="en-US" sz="1000" baseline="30000" dirty="0"/>
              <a:t>21</a:t>
            </a:r>
            <a:r>
              <a:rPr lang="en-US" sz="1000" dirty="0"/>
              <a:t> Division of Hematology/Oncology, UC Irvine Medical Center, Orange, CA; </a:t>
            </a:r>
            <a:r>
              <a:rPr lang="en-US" sz="1000" baseline="30000" dirty="0"/>
              <a:t>22</a:t>
            </a:r>
            <a:r>
              <a:rPr lang="en-US" sz="1000" dirty="0"/>
              <a:t> University of Kansas, Westwood, KS; </a:t>
            </a:r>
            <a:r>
              <a:rPr lang="en-US" sz="1000" baseline="30000" dirty="0"/>
              <a:t>23</a:t>
            </a:r>
            <a:r>
              <a:rPr lang="en-US" sz="1000" dirty="0"/>
              <a:t> National Cancer Institute, Washington, DC; </a:t>
            </a:r>
            <a:r>
              <a:rPr lang="en-US" sz="1000" baseline="30000" dirty="0"/>
              <a:t>24</a:t>
            </a:r>
            <a:r>
              <a:rPr lang="en-US" sz="1000" dirty="0"/>
              <a:t> Cellular Therapy and Transplantation, Abramson Cancer Center of the University of Pennsylvania, Philadelphia, PA; </a:t>
            </a:r>
            <a:r>
              <a:rPr lang="en-US" sz="1000" baseline="30000" dirty="0"/>
              <a:t>25</a:t>
            </a:r>
            <a:r>
              <a:rPr lang="en-US" sz="1000" dirty="0"/>
              <a:t> Robert H. Lurie Comprehensive Cancer Center, Northwestern University and ECOG, Chicago, IL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Action Button: Go Home 5">
            <a:hlinkClick r:id="rId3" action="ppaction://hlinksldjump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478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1041-A9F1-41A2-A42B-F9A7C3D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0FD8-4E3E-43D7-A45E-B901AFA3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062924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Blinatumomab is a bi-specific T cell engager molecule composed of the variable region of an anti-CD19 antibody linked to the variable region of an anti-CD3 antibody that is FDA approved for relapsed/refractory B-ALL and MRD+ B-ALL in adults and children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E1910 chemotherapy regimen consisted of: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months of a BFM type induction regimen modified from the E2993/UKALLXII protocol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 in CR/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received CNS intensification with high dose methotrexate &amp;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pegaspargase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 status was assessed, and patients (pts) were randomized  to receive 4 cycles of combination consolidation chemotherapy +/- four 4-week cycles of IV blinatumomab by continuous infusion followed by 2.5 years of POMP maintenance chemotherapy timed from the start of intensification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F3488-A969-44B6-8728-7CB24A4DE3F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33467398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489B-F8F7-4CFB-9C33-DBFFD230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49348-B14E-4831-82A7-C94D4A15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620106" cy="6627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CD317-245C-4291-A09B-C10284BB455C}"/>
              </a:ext>
            </a:extLst>
          </p:cNvPr>
          <p:cNvSpPr txBox="1"/>
          <p:nvPr/>
        </p:nvSpPr>
        <p:spPr>
          <a:xfrm>
            <a:off x="457200" y="6627168"/>
            <a:ext cx="899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114268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7ED9-BD37-4D8D-BBB4-91C7124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2A82-94A3-4690-AC41-1D7A6D81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731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objective: Compare overall survival (OS) in MRD- patients who received blinatumomab + chemotherapy (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that of patients who received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190 pts projected to be MRD-, randomized to Step 3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Accrual goal = 488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190 MRD negative pts, 80% power to detect 45% reduction in hazard rate in the blinatumomab arm relative to the no blinatumomab arm, using one-sided log rank test at the significance level of 0.025 and assuming 2 years of follow-up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B469C-C938-40BC-8256-C92CA75F370C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00957747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9F40-FC47-4773-9BE0-8A863671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ADF8-B36A-4A46-815C-A6F33C22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3108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Measurable residual disease (MRD) assessed centrally by standardized 6 color flow cytometry in the E-A Leukemia Translational Research Laboratory by 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 with </a:t>
            </a: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0.01% as the cutoff for positivity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488 pts enrolled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Age: median 51, range (30, 70)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395/488 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(81%)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364 (75%),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(6%)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8831F-9AAA-4F19-A4B5-98C8E9E25CC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863856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7D8F-21E1-4E21-BC5F-6347ABFB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 Patient Status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DE153-3DCE-7A10-390F-EE7BEA23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6538" cy="4647426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Activated: 12/17/2013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Terminated: 10/15/2019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286 patients have been                  randomized/assigned to step 3 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(224 MRD-; 62 MRD+)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Baseline characteristics examined                                                                          were well balanced between arms</a:t>
            </a:r>
          </a:p>
          <a:p>
            <a:pPr marL="0" indent="0">
              <a:buNone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*Following FDA approval of blinatumomab for MRD+ disease in March 2018, MRD+ pts were no longer randomized but assigned to Arm C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77532-3B5D-48DB-903B-BF65E7636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152576"/>
            <a:ext cx="5161088" cy="558396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8D22C-151D-4370-BE60-00D34FA2D6C8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292290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6EF1-CB17-47B6-B79A-B29D4677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Third Interim Efficacy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5744-A7AA-46BD-B56E-A1EBEF8E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76998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September 2022, the ECOG-ACRIN Data Safety Monitoring Committee recommended trial results be released in favor of effectiveness in the MRD- patients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follow-up at the time of analysis 43 months (3.6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224 MRD- patients, 22 in each arm underwent allogeneic transplant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pts received  2 or more cycles of blinatumomab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18A3D-AC3F-4C67-A421-14685EF81AB4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357681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de-AT" sz="1067">
                <a:solidFill>
                  <a:srgbClr val="161F46"/>
                </a:solidFill>
                <a:latin typeface="Arial"/>
              </a:rPr>
              <a:t>SC-AT-NP-00098 06.21</a:t>
            </a:r>
            <a:endParaRPr lang="de-AT" sz="800" dirty="0">
              <a:solidFill>
                <a:srgbClr val="161F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5E5652-2CC2-70C1-D957-9CE43E32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Overall Survival Comparison: MRD negative patients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69383CD0-07D3-49B2-A0F5-2B8211EF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4"/>
          <a:stretch/>
        </p:blipFill>
        <p:spPr bwMode="auto">
          <a:xfrm>
            <a:off x="1762506" y="1192371"/>
            <a:ext cx="8666988" cy="52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96A37-187E-4713-B088-617E38C622BD}"/>
              </a:ext>
            </a:extLst>
          </p:cNvPr>
          <p:cNvSpPr txBox="1"/>
          <p:nvPr/>
        </p:nvSpPr>
        <p:spPr>
          <a:xfrm>
            <a:off x="1948053" y="6352401"/>
            <a:ext cx="829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Arm=17 (2° to ALL=8, NRM=9), Chemo Arm=39 (2° to ALL=20, NRM=17, Unknown=2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6D02B-ADEA-47C2-A06F-F75A7A2226C0}"/>
              </a:ext>
            </a:extLst>
          </p:cNvPr>
          <p:cNvSpPr txBox="1"/>
          <p:nvPr/>
        </p:nvSpPr>
        <p:spPr>
          <a:xfrm>
            <a:off x="3124200" y="43506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 71.4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(Chemo); Hazard ratio 0.42, 95% CI: 0.24-0.75;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Log rank test, p=0.003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76600-8C30-427B-8BB1-E438013AC4F5}"/>
              </a:ext>
            </a:extLst>
          </p:cNvPr>
          <p:cNvSpPr txBox="1"/>
          <p:nvPr/>
        </p:nvSpPr>
        <p:spPr>
          <a:xfrm>
            <a:off x="483600" y="6629400"/>
            <a:ext cx="972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2995688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CAD463-6BB2-F39A-5440-73ECAFB4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Relapse-Free Survival Comparison: MRD negative patients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772E7-DD10-4474-970D-49577ACC61AB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BD12902-2201-45A4-922E-9718381B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1695" y="1325562"/>
            <a:ext cx="934861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5D403-A551-4D80-934A-09D107EBB9F9}"/>
              </a:ext>
            </a:extLst>
          </p:cNvPr>
          <p:cNvSpPr txBox="1"/>
          <p:nvPr/>
        </p:nvSpPr>
        <p:spPr>
          <a:xfrm>
            <a:off x="2895600" y="434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RFS: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vs. 22.4 months (Chemo); Hazard ratio 0.46, 95% CI: 0.27 – 0.78; Log rank test, p=0.004</a:t>
            </a:r>
          </a:p>
        </p:txBody>
      </p:sp>
    </p:spTree>
    <p:extLst>
      <p:ext uri="{BB962C8B-B14F-4D97-AF65-F5344CB8AC3E}">
        <p14:creationId xmlns:p14="http://schemas.microsoft.com/office/powerpoint/2010/main" val="11607130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073282-80FD-7CEF-C016-07FBDDBB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Overall Survival Comparison: MRD positive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4AAB0-1715-4BE3-9520-155B3F5DB577}"/>
              </a:ext>
            </a:extLst>
          </p:cNvPr>
          <p:cNvSpPr txBox="1"/>
          <p:nvPr/>
        </p:nvSpPr>
        <p:spPr>
          <a:xfrm>
            <a:off x="445500" y="6324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63FA2546-CD6A-4198-89E7-C264FF82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9850" y="1219200"/>
            <a:ext cx="6972299" cy="48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24537D-EBD9-4372-8B53-1FCE8756F5E2}"/>
              </a:ext>
            </a:extLst>
          </p:cNvPr>
          <p:cNvSpPr txBox="1"/>
          <p:nvPr/>
        </p:nvSpPr>
        <p:spPr>
          <a:xfrm flipH="1">
            <a:off x="1219200" y="6028186"/>
            <a:ext cx="975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Blin + Chemo Arm=9 (2° to ALL=6, NRM=1, Unknown=3), Chemo Arm=13 (2° to ALL=7, NRM=6)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BC88A-9DA5-4BF1-81F3-D99CD54D5C89}"/>
              </a:ext>
            </a:extLst>
          </p:cNvPr>
          <p:cNvSpPr txBox="1"/>
          <p:nvPr/>
        </p:nvSpPr>
        <p:spPr>
          <a:xfrm>
            <a:off x="3387365" y="4191000"/>
            <a:ext cx="507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(Blin + Chemo) vs. 22.4 months (Chemo); Hazard ratio 0.39, 95% CI: 0.14-1.10; Log rank, p=0.066</a:t>
            </a:r>
          </a:p>
        </p:txBody>
      </p:sp>
    </p:spTree>
    <p:extLst>
      <p:ext uri="{BB962C8B-B14F-4D97-AF65-F5344CB8AC3E}">
        <p14:creationId xmlns:p14="http://schemas.microsoft.com/office/powerpoint/2010/main" val="164375248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5EAC-8901-401F-8394-872F170C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33E1-FB7B-476E-A24E-6E7B01F0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546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phase III randomized ECOG-ACRIN &amp; NCTN trial E1910, consolidation with blinatumomab combined with chemotherapy has shown for the first time an overall survival advantage for adult patients with MRD-negative BCR::ABL negative B lineage acute lymphoblastic leukemia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combination was in general well tolerated with no new safety signals reported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results represent a new standard of care for this group of patients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9869C-D04E-45F8-B496-3AFAEA1A44E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69400194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0CC7-26BA-4FC0-8F0D-65B6B9BB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48BB-F742-4E57-934C-6A05BE49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3860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PhD; MRD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Zhuoxin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Sun, PhD, statistician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Yanming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MD; cytogeneticist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Ryan Mattison, MD; study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Tallman, MD; committee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Selina Luger, MD; committee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Wieduwilt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MD; M. Liedtke, MD; J. Bergeron; Alliance, SWOG &amp; CCTG co-chairs, resp.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Gerhard Zugmaier, MD and colleagues at Amgen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NCTN colleagues who accrued to the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and Families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7BE85-475C-448F-BDA6-1E523964401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636882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95595" y="1447800"/>
            <a:ext cx="11283655" cy="16004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18964"/>
            <a:r>
              <a:rPr lang="en-US" sz="2400" dirty="0">
                <a:solidFill>
                  <a:srgbClr val="0063C3"/>
                </a:solidFill>
                <a:latin typeface="+mj-lt"/>
              </a:rPr>
              <a:t>Single cycle of blinatumomab followed by high-dose chemo in the induction therapy for (Ph-) all in adults. Primary endpoint analysis of the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blina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-cell trial</a:t>
            </a:r>
          </a:p>
          <a:p>
            <a:pPr defTabSz="318964"/>
            <a:endParaRPr lang="en-US" dirty="0">
              <a:solidFill>
                <a:srgbClr val="0063C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57200" y="3282695"/>
            <a:ext cx="1099976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0480">
              <a:spcBef>
                <a:spcPts val="140"/>
              </a:spcBef>
            </a:pPr>
            <a:r>
              <a:rPr lang="en-US" sz="1000" spc="5" baseline="30000" dirty="0">
                <a:cs typeface="Arial Narrow"/>
              </a:rPr>
              <a:t>1</a:t>
            </a:r>
            <a:r>
              <a:rPr lang="en-US" sz="1000" spc="5" dirty="0">
                <a:cs typeface="Arial Narrow"/>
              </a:rPr>
              <a:t> Institute of Hematology and Blood Transfusion, Prague, Czech Republic; </a:t>
            </a:r>
            <a:r>
              <a:rPr lang="en-US" sz="1000" spc="5" baseline="30000" dirty="0">
                <a:cs typeface="Arial Narrow"/>
              </a:rPr>
              <a:t>2</a:t>
            </a:r>
            <a:r>
              <a:rPr lang="en-US" sz="1000" spc="5" dirty="0">
                <a:cs typeface="Arial Narrow"/>
              </a:rPr>
              <a:t> Charles University, First Faculty of Medicine, Prague, Czech Republic; </a:t>
            </a:r>
            <a:r>
              <a:rPr lang="en-US" sz="1000" spc="5" baseline="30000" dirty="0">
                <a:cs typeface="Arial Narrow"/>
              </a:rPr>
              <a:t>3</a:t>
            </a:r>
            <a:r>
              <a:rPr lang="en-US" sz="1000" spc="5" dirty="0">
                <a:cs typeface="Arial Narrow"/>
              </a:rPr>
              <a:t> Department of Internal Medicine - Hematology and Oncology, University Hospital and Faculty of Medicine, Masaryk University, Brno, Czech Republic; </a:t>
            </a:r>
            <a:r>
              <a:rPr lang="en-US" sz="1000" spc="5" baseline="30000" dirty="0">
                <a:cs typeface="Arial Narrow"/>
              </a:rPr>
              <a:t>4</a:t>
            </a:r>
            <a:r>
              <a:rPr lang="en-US" sz="1000" spc="5" dirty="0">
                <a:cs typeface="Arial Narrow"/>
              </a:rPr>
              <a:t> Department of </a:t>
            </a:r>
            <a:r>
              <a:rPr lang="en-US" sz="1000" spc="5" dirty="0" err="1">
                <a:cs typeface="Arial Narrow"/>
              </a:rPr>
              <a:t>Hematooncology</a:t>
            </a:r>
            <a:r>
              <a:rPr lang="en-US" sz="1000" spc="5" dirty="0">
                <a:cs typeface="Arial Narrow"/>
              </a:rPr>
              <a:t>, University of Ostrava, Faculty of Medicine, Ostrava, Czech Republic;</a:t>
            </a:r>
          </a:p>
          <a:p>
            <a:pPr marL="38100" marR="30480">
              <a:spcBef>
                <a:spcPts val="140"/>
              </a:spcBef>
            </a:pPr>
            <a:r>
              <a:rPr lang="en-US" sz="1000" spc="5" baseline="30000" dirty="0">
                <a:cs typeface="Arial Narrow"/>
              </a:rPr>
              <a:t>5</a:t>
            </a:r>
            <a:r>
              <a:rPr lang="en-US" sz="1000" spc="5" dirty="0">
                <a:cs typeface="Arial Narrow"/>
              </a:rPr>
              <a:t> Department of Internal Medicine IV – Hematology, University Hospital Hradec Kralove, Hradec Kralove, Czech Republic; </a:t>
            </a:r>
            <a:r>
              <a:rPr lang="en-US" sz="1000" spc="5" baseline="30000" dirty="0">
                <a:cs typeface="Arial Narrow"/>
              </a:rPr>
              <a:t>6</a:t>
            </a:r>
            <a:r>
              <a:rPr lang="en-US" sz="1000" spc="5" dirty="0">
                <a:cs typeface="Arial Narrow"/>
              </a:rPr>
              <a:t> Internal Medicine, University of </a:t>
            </a:r>
            <a:r>
              <a:rPr lang="en-US" sz="1000" spc="5" dirty="0" err="1">
                <a:cs typeface="Arial Narrow"/>
              </a:rPr>
              <a:t>Defence</a:t>
            </a:r>
            <a:r>
              <a:rPr lang="en-US" sz="1000" spc="5" dirty="0">
                <a:cs typeface="Arial Narrow"/>
              </a:rPr>
              <a:t>, Faculty of Military Health Sciences, Hradec Kralove, Czech Republic; </a:t>
            </a:r>
            <a:r>
              <a:rPr lang="en-US" sz="1000" spc="5" baseline="30000" dirty="0">
                <a:cs typeface="Arial Narrow"/>
              </a:rPr>
              <a:t>7</a:t>
            </a:r>
            <a:r>
              <a:rPr lang="en-US" sz="1000" spc="5" dirty="0">
                <a:cs typeface="Arial Narrow"/>
              </a:rPr>
              <a:t> CLIP, Dept. of </a:t>
            </a:r>
            <a:r>
              <a:rPr lang="en-US" sz="1000" spc="5" dirty="0" err="1">
                <a:cs typeface="Arial Narrow"/>
              </a:rPr>
              <a:t>Paediatric</a:t>
            </a:r>
            <a:r>
              <a:rPr lang="en-US" sz="1000" spc="5" dirty="0">
                <a:cs typeface="Arial Narrow"/>
              </a:rPr>
              <a:t> </a:t>
            </a:r>
            <a:r>
              <a:rPr lang="en-US" sz="1000" spc="5" dirty="0" err="1">
                <a:cs typeface="Arial Narrow"/>
              </a:rPr>
              <a:t>Haematology</a:t>
            </a:r>
            <a:r>
              <a:rPr lang="en-US" sz="1000" spc="5" dirty="0">
                <a:cs typeface="Arial Narrow"/>
              </a:rPr>
              <a:t> and Oncology, Second Faculty of Medicine, Charles University and University Hospital </a:t>
            </a:r>
            <a:r>
              <a:rPr lang="en-US" sz="1000" spc="5" dirty="0" err="1">
                <a:cs typeface="Arial Narrow"/>
              </a:rPr>
              <a:t>Motol</a:t>
            </a:r>
            <a:r>
              <a:rPr lang="en-US" sz="1000" spc="5" dirty="0">
                <a:cs typeface="Arial Narrow"/>
              </a:rPr>
              <a:t>, Prague, Czech Republic; </a:t>
            </a:r>
            <a:br>
              <a:rPr lang="en-US" sz="1000" spc="5" dirty="0">
                <a:cs typeface="Arial Narrow"/>
              </a:rPr>
            </a:br>
            <a:r>
              <a:rPr lang="en-US" sz="1000" spc="5" baseline="30000" dirty="0">
                <a:cs typeface="Arial Narrow"/>
              </a:rPr>
              <a:t>8</a:t>
            </a:r>
            <a:r>
              <a:rPr lang="en-US" sz="1000" spc="5" dirty="0">
                <a:cs typeface="Arial Narrow"/>
              </a:rPr>
              <a:t> Institute of Clinical and Experimental Hematology, Charles University in Prague, First Faculty of Medicine, Prague, Czech Republic; </a:t>
            </a:r>
            <a:r>
              <a:rPr lang="en-US" sz="1000" spc="5" baseline="30000" dirty="0">
                <a:cs typeface="Arial Narrow"/>
              </a:rPr>
              <a:t>9</a:t>
            </a:r>
            <a:r>
              <a:rPr lang="en-US" sz="1000" spc="5" dirty="0">
                <a:cs typeface="Arial Narrow"/>
              </a:rPr>
              <a:t> CLIP - Childhood </a:t>
            </a:r>
            <a:r>
              <a:rPr lang="en-US" sz="1000" spc="5" dirty="0" err="1">
                <a:cs typeface="Arial Narrow"/>
              </a:rPr>
              <a:t>Leukaemia</a:t>
            </a:r>
            <a:r>
              <a:rPr lang="en-US" sz="1000" spc="5" dirty="0">
                <a:cs typeface="Arial Narrow"/>
              </a:rPr>
              <a:t> Investigation Prague, Department of Pediatric Hematology and Oncology, Second Faculty of Medicine, Charles University and University Hospital </a:t>
            </a:r>
            <a:r>
              <a:rPr lang="en-US" sz="1000" spc="5" dirty="0" err="1">
                <a:cs typeface="Arial Narrow"/>
              </a:rPr>
              <a:t>Motol</a:t>
            </a:r>
            <a:r>
              <a:rPr lang="en-US" sz="1000" spc="5" dirty="0">
                <a:cs typeface="Arial Narrow"/>
              </a:rPr>
              <a:t>, Prague, Czech Republic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5E909-000F-4021-B93E-3FB28EE50514}"/>
              </a:ext>
            </a:extLst>
          </p:cNvPr>
          <p:cNvSpPr txBox="1"/>
          <p:nvPr/>
        </p:nvSpPr>
        <p:spPr>
          <a:xfrm>
            <a:off x="495595" y="269792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Cyril Salek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</a:t>
            </a:r>
            <a:r>
              <a:rPr lang="it-IT" sz="1600" b="1" dirty="0"/>
              <a:t>, Frantisek Folber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lang="it-IT" sz="1600" b="1" dirty="0"/>
              <a:t>, Stepan Hrabovsky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it-IT" sz="1600" b="1" dirty="0"/>
              <a:t>, Zdenek Koristek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it-IT" sz="1600" b="1" dirty="0"/>
              <a:t>, Jan M Horacek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5,6</a:t>
            </a:r>
            <a:r>
              <a:rPr lang="it-IT" sz="1600" b="1" dirty="0"/>
              <a:t>, Eva Fronkova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7</a:t>
            </a:r>
            <a:r>
              <a:rPr lang="it-IT" sz="1600" b="1" dirty="0"/>
              <a:t>, Petr Soukup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it-IT" sz="1600" b="1" dirty="0"/>
              <a:t>, Katerina Benkova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it-IT" sz="1600" b="1" dirty="0"/>
              <a:t>, Petr Cetkovsky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1,8</a:t>
            </a:r>
            <a:r>
              <a:rPr lang="it-IT" sz="1600" b="1" dirty="0"/>
              <a:t>, Jan Trka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9</a:t>
            </a:r>
            <a:r>
              <a:rPr lang="it-IT" sz="1600" b="1" dirty="0">
                <a:solidFill>
                  <a:srgbClr val="000000"/>
                </a:solidFill>
                <a:latin typeface="Calibri"/>
              </a:rPr>
              <a:t>,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600" b="1" dirty="0"/>
              <a:t>and Michael Doubek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3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00372620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B71ED5-EA22-4949-8457-4CC5C3B9BB81}"/>
              </a:ext>
            </a:extLst>
          </p:cNvPr>
          <p:cNvSpPr txBox="1"/>
          <p:nvPr/>
        </p:nvSpPr>
        <p:spPr>
          <a:xfrm>
            <a:off x="9829799" y="5715000"/>
            <a:ext cx="2352675" cy="112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2878D-2F52-437F-9E84-1CEF31028E4A}"/>
              </a:ext>
            </a:extLst>
          </p:cNvPr>
          <p:cNvSpPr txBox="1"/>
          <p:nvPr/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ction Button: Go Home 2">
            <a:hlinkClick r:id="rId3" action="ppaction://hlinksldjump"/>
            <a:extLst>
              <a:ext uri="{FF2B5EF4-FFF2-40B4-BE49-F238E27FC236}">
                <a16:creationId xmlns:a16="http://schemas.microsoft.com/office/drawing/2014/main" id="{BE4768C4-26FA-4A2E-811F-6B0A8C7B5AD3}"/>
              </a:ext>
            </a:extLst>
          </p:cNvPr>
          <p:cNvSpPr/>
          <p:nvPr/>
        </p:nvSpPr>
        <p:spPr bwMode="auto">
          <a:xfrm>
            <a:off x="11771846" y="2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1021-CB14-4489-83D2-26027A5CEC6A}"/>
              </a:ext>
            </a:extLst>
          </p:cNvPr>
          <p:cNvSpPr txBox="1"/>
          <p:nvPr/>
        </p:nvSpPr>
        <p:spPr>
          <a:xfrm>
            <a:off x="0" y="6627168"/>
            <a:ext cx="420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84B2CF-A31C-47F1-B11B-4DDA7F9236F3}"/>
              </a:ext>
            </a:extLst>
          </p:cNvPr>
          <p:cNvSpPr/>
          <p:nvPr/>
        </p:nvSpPr>
        <p:spPr>
          <a:xfrm>
            <a:off x="1676400" y="76200"/>
            <a:ext cx="13716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700C62-E292-4EB6-9700-65A4D5FAF407}"/>
              </a:ext>
            </a:extLst>
          </p:cNvPr>
          <p:cNvSpPr/>
          <p:nvPr/>
        </p:nvSpPr>
        <p:spPr>
          <a:xfrm>
            <a:off x="1295400" y="228600"/>
            <a:ext cx="13716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05E56-9E4F-4282-BDE8-1C946FD1B5F0}"/>
              </a:ext>
            </a:extLst>
          </p:cNvPr>
          <p:cNvGrpSpPr/>
          <p:nvPr/>
        </p:nvGrpSpPr>
        <p:grpSpPr>
          <a:xfrm>
            <a:off x="763008" y="0"/>
            <a:ext cx="10665984" cy="6858000"/>
            <a:chOff x="763008" y="0"/>
            <a:chExt cx="10665984" cy="6858000"/>
          </a:xfrm>
        </p:grpSpPr>
        <p:pic>
          <p:nvPicPr>
            <p:cNvPr id="5" name="Picture 4" descr="Calendar&#10;&#10;Description automatically generated">
              <a:extLst>
                <a:ext uri="{FF2B5EF4-FFF2-40B4-BE49-F238E27FC236}">
                  <a16:creationId xmlns:a16="http://schemas.microsoft.com/office/drawing/2014/main" id="{9A099B15-CBC0-49F3-A4F4-7D1C35A9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8" y="0"/>
              <a:ext cx="10665984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D9A154-0E84-41FA-9288-E0E27DDD47F0}"/>
                </a:ext>
              </a:extLst>
            </p:cNvPr>
            <p:cNvSpPr txBox="1"/>
            <p:nvPr/>
          </p:nvSpPr>
          <p:spPr>
            <a:xfrm>
              <a:off x="990600" y="228600"/>
              <a:ext cx="19812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41828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B0CE6-19E3-4B54-A811-53EF9B414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Amgen Sponsored B-ALL Studies</a:t>
            </a:r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C94D02B9-2495-48BB-90C7-FC7B8FFDCB58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12A584E1-7027-49BC-AD21-7F2C76F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7197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95595" y="1447800"/>
            <a:ext cx="11283655" cy="16004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18964"/>
            <a:r>
              <a:rPr lang="en-US" sz="2400" dirty="0">
                <a:solidFill>
                  <a:srgbClr val="0063C3"/>
                </a:solidFill>
                <a:latin typeface="+mj-lt"/>
              </a:rPr>
              <a:t>Patient Characteristics, Treatment Patterns, and Cost Variations By Race/Ethnicity Among Adults with Relapsed or Refractory ALL Initiating First Salvage Therapy</a:t>
            </a:r>
          </a:p>
          <a:p>
            <a:pPr defTabSz="318964"/>
            <a:endParaRPr lang="en-US" dirty="0">
              <a:solidFill>
                <a:srgbClr val="0063C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27990" y="2925127"/>
            <a:ext cx="11113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0480">
              <a:spcBef>
                <a:spcPts val="140"/>
              </a:spcBef>
            </a:pPr>
            <a:r>
              <a:rPr lang="en-US" sz="1000" spc="5" baseline="30000" dirty="0">
                <a:cs typeface="Arial Narrow"/>
              </a:rPr>
              <a:t>1</a:t>
            </a:r>
            <a:r>
              <a:rPr lang="en-US" sz="1000" spc="5" dirty="0">
                <a:cs typeface="Arial Narrow"/>
              </a:rPr>
              <a:t> Center for Observational Research, Amgen Inc., Thousand Oaks, CA; </a:t>
            </a:r>
            <a:r>
              <a:rPr lang="en-US" sz="1000" spc="5" baseline="30000" dirty="0">
                <a:cs typeface="Arial Narrow"/>
              </a:rPr>
              <a:t>2</a:t>
            </a:r>
            <a:r>
              <a:rPr lang="en-US" sz="1000" spc="5" dirty="0">
                <a:cs typeface="Arial Narrow"/>
              </a:rPr>
              <a:t> Chronic Disease Research Group, Minneapolis, MN; </a:t>
            </a:r>
            <a:r>
              <a:rPr lang="en-US" sz="1000" spc="5" baseline="30000" dirty="0">
                <a:cs typeface="Arial Narrow"/>
              </a:rPr>
              <a:t>3</a:t>
            </a:r>
            <a:r>
              <a:rPr lang="en-US" sz="1000" spc="5" dirty="0">
                <a:cs typeface="Arial Narrow"/>
              </a:rPr>
              <a:t> </a:t>
            </a:r>
            <a:r>
              <a:rPr lang="en-US" sz="1000" spc="5" dirty="0" err="1">
                <a:cs typeface="Arial Narrow"/>
              </a:rPr>
              <a:t>SimulStat</a:t>
            </a:r>
            <a:r>
              <a:rPr lang="en-US" sz="1000" spc="5" dirty="0">
                <a:cs typeface="Arial Narrow"/>
              </a:rPr>
              <a:t>, Solana Beach, CA; </a:t>
            </a:r>
            <a:r>
              <a:rPr lang="en-US" sz="1000" spc="5" baseline="30000" dirty="0">
                <a:cs typeface="Arial Narrow"/>
              </a:rPr>
              <a:t>4 </a:t>
            </a:r>
            <a:r>
              <a:rPr lang="en-US" sz="1000" spc="5" dirty="0">
                <a:cs typeface="Arial Narrow"/>
              </a:rPr>
              <a:t>Medical Affairs, Amgen Inc., Thousand Oaks, CA.  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5E909-000F-4021-B93E-3FB28EE50514}"/>
              </a:ext>
            </a:extLst>
          </p:cNvPr>
          <p:cNvSpPr txBox="1"/>
          <p:nvPr/>
        </p:nvSpPr>
        <p:spPr>
          <a:xfrm>
            <a:off x="427990" y="2590800"/>
            <a:ext cx="1043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baseline="30000" dirty="0">
                <a:solidFill>
                  <a:srgbClr val="000000"/>
                </a:solidFill>
              </a:rPr>
              <a:t> </a:t>
            </a:r>
            <a:r>
              <a:rPr lang="it-IT" sz="1600" b="1" dirty="0"/>
              <a:t>Megan C Braunlin</a:t>
            </a:r>
            <a:r>
              <a:rPr lang="it-IT" sz="1600" b="1" baseline="30000" dirty="0">
                <a:solidFill>
                  <a:srgbClr val="000000"/>
                </a:solidFill>
              </a:rPr>
              <a:t>1</a:t>
            </a:r>
            <a:r>
              <a:rPr lang="it-IT" sz="1600" b="1" dirty="0"/>
              <a:t>, Tingting Gong</a:t>
            </a:r>
            <a:r>
              <a:rPr lang="it-IT" sz="1600" b="1" baseline="30000" dirty="0">
                <a:solidFill>
                  <a:srgbClr val="000000"/>
                </a:solidFill>
              </a:rPr>
              <a:t>2</a:t>
            </a:r>
            <a:r>
              <a:rPr lang="it-IT" sz="1600" b="1" dirty="0"/>
              <a:t>, Rebecca Payne</a:t>
            </a:r>
            <a:r>
              <a:rPr lang="it-IT" sz="1600" b="1" baseline="30000" dirty="0">
                <a:solidFill>
                  <a:srgbClr val="000000"/>
                </a:solidFill>
              </a:rPr>
              <a:t>3</a:t>
            </a:r>
            <a:r>
              <a:rPr lang="it-IT" sz="1600" b="1" dirty="0"/>
              <a:t>, Chuanyu Kou</a:t>
            </a:r>
            <a:r>
              <a:rPr lang="it-IT" sz="1600" b="1" baseline="30000" dirty="0">
                <a:solidFill>
                  <a:srgbClr val="000000"/>
                </a:solidFill>
              </a:rPr>
              <a:t>2</a:t>
            </a:r>
            <a:r>
              <a:rPr lang="it-IT" sz="1600" b="1" dirty="0"/>
              <a:t>, Babatunde Adedokun</a:t>
            </a:r>
            <a:r>
              <a:rPr lang="it-IT" sz="1600" b="1" baseline="30000" dirty="0">
                <a:solidFill>
                  <a:srgbClr val="000000"/>
                </a:solidFill>
              </a:rPr>
              <a:t>1</a:t>
            </a:r>
            <a:r>
              <a:rPr lang="it-IT" sz="1600" b="1" dirty="0"/>
              <a:t>, Kelly Velasco</a:t>
            </a:r>
            <a:r>
              <a:rPr lang="it-IT" sz="1600" b="1" baseline="30000" dirty="0">
                <a:solidFill>
                  <a:srgbClr val="000000"/>
                </a:solidFill>
              </a:rPr>
              <a:t>4</a:t>
            </a:r>
            <a:r>
              <a:rPr lang="it-IT" sz="1600" b="1" dirty="0"/>
              <a:t>, and Shuling Li</a:t>
            </a:r>
            <a:r>
              <a:rPr lang="it-IT" sz="1600" b="1" baseline="30000" dirty="0">
                <a:solidFill>
                  <a:srgbClr val="000000"/>
                </a:solidFill>
              </a:rPr>
              <a:t>2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90936060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B71ED5-EA22-4949-8457-4CC5C3B9BB81}"/>
              </a:ext>
            </a:extLst>
          </p:cNvPr>
          <p:cNvSpPr txBox="1"/>
          <p:nvPr/>
        </p:nvSpPr>
        <p:spPr>
          <a:xfrm>
            <a:off x="9829799" y="5715000"/>
            <a:ext cx="2352675" cy="112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2878D-2F52-437F-9E84-1CEF31028E4A}"/>
              </a:ext>
            </a:extLst>
          </p:cNvPr>
          <p:cNvSpPr txBox="1"/>
          <p:nvPr/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ction Button: Go Home 2">
            <a:hlinkClick r:id="rId3" action="ppaction://hlinksldjump"/>
            <a:extLst>
              <a:ext uri="{FF2B5EF4-FFF2-40B4-BE49-F238E27FC236}">
                <a16:creationId xmlns:a16="http://schemas.microsoft.com/office/drawing/2014/main" id="{BE4768C4-26FA-4A2E-811F-6B0A8C7B5AD3}"/>
              </a:ext>
            </a:extLst>
          </p:cNvPr>
          <p:cNvSpPr/>
          <p:nvPr/>
        </p:nvSpPr>
        <p:spPr bwMode="auto">
          <a:xfrm>
            <a:off x="11771846" y="2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1021-CB14-4489-83D2-26027A5CEC6A}"/>
              </a:ext>
            </a:extLst>
          </p:cNvPr>
          <p:cNvSpPr txBox="1"/>
          <p:nvPr/>
        </p:nvSpPr>
        <p:spPr>
          <a:xfrm>
            <a:off x="0" y="6627168"/>
            <a:ext cx="420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812FCC-6AF3-44AA-83B5-D9A8842BA0F5}"/>
              </a:ext>
            </a:extLst>
          </p:cNvPr>
          <p:cNvGrpSpPr/>
          <p:nvPr/>
        </p:nvGrpSpPr>
        <p:grpSpPr>
          <a:xfrm>
            <a:off x="762107" y="0"/>
            <a:ext cx="10667785" cy="6858000"/>
            <a:chOff x="762107" y="0"/>
            <a:chExt cx="10667785" cy="6858000"/>
          </a:xfrm>
        </p:grpSpPr>
        <p:pic>
          <p:nvPicPr>
            <p:cNvPr id="7" name="Picture 6" descr="Calendar&#10;&#10;Description automatically generated">
              <a:extLst>
                <a:ext uri="{FF2B5EF4-FFF2-40B4-BE49-F238E27FC236}">
                  <a16:creationId xmlns:a16="http://schemas.microsoft.com/office/drawing/2014/main" id="{1A3E4502-B680-4AF7-8CDF-001942DE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7" y="0"/>
              <a:ext cx="10667785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00F2C-7FEE-4176-8103-FA2FD40FBDD9}"/>
                </a:ext>
              </a:extLst>
            </p:cNvPr>
            <p:cNvSpPr txBox="1"/>
            <p:nvPr/>
          </p:nvSpPr>
          <p:spPr>
            <a:xfrm>
              <a:off x="990600" y="228600"/>
              <a:ext cx="19812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6813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492B-6AEB-4AB8-93E5-B92BC5DC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 2022</a:t>
            </a:r>
            <a:br>
              <a:rPr lang="en-US" dirty="0"/>
            </a:br>
            <a:r>
              <a:rPr lang="en-US" i="1" dirty="0"/>
              <a:t>Select a Topic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4E95C5-0CD8-4A9B-B717-312A38E8C5F0}"/>
              </a:ext>
            </a:extLst>
          </p:cNvPr>
          <p:cNvSpPr>
            <a:spLocks/>
          </p:cNvSpPr>
          <p:nvPr/>
        </p:nvSpPr>
        <p:spPr bwMode="auto">
          <a:xfrm>
            <a:off x="4495800" y="2613004"/>
            <a:ext cx="3200400" cy="78319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Non-Amgen</a:t>
            </a:r>
            <a:r>
              <a:rPr lang="en-US" sz="2000" b="1" u="sng" dirty="0">
                <a:solidFill>
                  <a:schemeClr val="bg1"/>
                </a:solidFill>
                <a:latin typeface="Arial" charset="0"/>
              </a:rPr>
              <a:t> Sponsored </a:t>
            </a:r>
            <a:r>
              <a:rPr lang="en-US" sz="20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Studies</a:t>
            </a:r>
            <a:endParaRPr lang="en-US" sz="20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519BD5-B2D0-4189-823E-9D760FA6D90A}"/>
              </a:ext>
            </a:extLst>
          </p:cNvPr>
          <p:cNvSpPr>
            <a:spLocks/>
          </p:cNvSpPr>
          <p:nvPr/>
        </p:nvSpPr>
        <p:spPr bwMode="auto">
          <a:xfrm>
            <a:off x="990600" y="2547401"/>
            <a:ext cx="3200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Amgen Sponsored 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Blinatumomab Studies</a:t>
            </a:r>
            <a:endParaRPr lang="en-US" sz="20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A2E962-1A79-4083-899E-41852906B5F8}"/>
              </a:ext>
            </a:extLst>
          </p:cNvPr>
          <p:cNvSpPr>
            <a:spLocks/>
          </p:cNvSpPr>
          <p:nvPr/>
        </p:nvSpPr>
        <p:spPr bwMode="auto">
          <a:xfrm>
            <a:off x="8001000" y="2547401"/>
            <a:ext cx="3200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Amgen Sponsored 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Studies</a:t>
            </a:r>
            <a:endParaRPr lang="en-US" sz="20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423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Contents: </a:t>
            </a:r>
            <a:br>
              <a:rPr lang="en-US" sz="2800" dirty="0"/>
            </a:br>
            <a:r>
              <a:rPr lang="en-US" sz="2400" i="1" dirty="0"/>
              <a:t>Select Amgen Sponsored Blinatumomab Studies in B-ALL – ASH 2022</a:t>
            </a:r>
            <a:endParaRPr lang="en-US" sz="24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C821625-9D8D-45BE-B701-A7130B87F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22798"/>
              </p:ext>
            </p:extLst>
          </p:nvPr>
        </p:nvGraphicFramePr>
        <p:xfrm>
          <a:off x="531815" y="1316038"/>
          <a:ext cx="11202985" cy="246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179">
                  <a:extLst>
                    <a:ext uri="{9D8B030D-6E8A-4147-A177-3AD203B41FA5}">
                      <a16:colId xmlns:a16="http://schemas.microsoft.com/office/drawing/2014/main" val="2491721346"/>
                    </a:ext>
                  </a:extLst>
                </a:gridCol>
                <a:gridCol w="7850383">
                  <a:extLst>
                    <a:ext uri="{9D8B030D-6E8A-4147-A177-3AD203B41FA5}">
                      <a16:colId xmlns:a16="http://schemas.microsoft.com/office/drawing/2014/main" val="1627609873"/>
                    </a:ext>
                  </a:extLst>
                </a:gridCol>
                <a:gridCol w="1749423">
                  <a:extLst>
                    <a:ext uri="{9D8B030D-6E8A-4147-A177-3AD203B41FA5}">
                      <a16:colId xmlns:a16="http://schemas.microsoft.com/office/drawing/2014/main" val="4164166604"/>
                    </a:ext>
                  </a:extLst>
                </a:gridCol>
              </a:tblGrid>
              <a:tr h="631059">
                <a:tc>
                  <a:txBody>
                    <a:bodyPr/>
                    <a:lstStyle/>
                    <a:p>
                      <a:pPr marL="0" marR="0" lvl="0" indent="0" algn="ctr" defTabSz="7656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Abstract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Type of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761931"/>
                  </a:ext>
                </a:extLst>
              </a:tr>
              <a:tr h="365350">
                <a:tc gridSpan="3"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B-ALL Presentations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3033"/>
                  </a:ext>
                </a:extLst>
              </a:tr>
              <a:tr h="6593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2727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action="ppaction://hlinksldjump"/>
                        </a:rPr>
                        <a:t>Safety and Pharmacokinetics of Subcutaneous Blinatumomab or the Treatment of R/R B-ALL: Results from a Phase 1b 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 </a:t>
                      </a:r>
                    </a:p>
                  </a:txBody>
                  <a:tcPr anchor="ctr">
                    <a:solidFill>
                      <a:srgbClr val="E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74773"/>
                  </a:ext>
                </a:extLst>
              </a:tr>
              <a:tr h="805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Blinatumomab Alternating With Low-Intensity Chemotherapy (CT) Treatment for Older Adults With ND Ph (-) B-ALL is Well Tolerated and Efficacious: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Safety Run-In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Results for the Phase 3 Randomized Controlled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Golden Gate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 </a:t>
                      </a:r>
                    </a:p>
                  </a:txBody>
                  <a:tcPr anchor="ctr">
                    <a:solidFill>
                      <a:srgbClr val="E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3934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210C1378-3CA8-4C71-961D-A14D5A91EB4A}"/>
              </a:ext>
            </a:extLst>
          </p:cNvPr>
          <p:cNvSpPr>
            <a:spLocks/>
          </p:cNvSpPr>
          <p:nvPr/>
        </p:nvSpPr>
        <p:spPr bwMode="auto">
          <a:xfrm>
            <a:off x="528000" y="6399133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Sponsored ALL Studies 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id="{3EF8B3C5-7035-456A-90DB-2B7F2E1738B7}"/>
              </a:ext>
            </a:extLst>
          </p:cNvPr>
          <p:cNvSpPr>
            <a:spLocks/>
          </p:cNvSpPr>
          <p:nvPr/>
        </p:nvSpPr>
        <p:spPr bwMode="auto">
          <a:xfrm>
            <a:off x="528000" y="5979684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Non-Amgen 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 Studies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ction Button: Go Home 7">
            <a:hlinkClick r:id="rId7" action="ppaction://hlinksldjump"/>
            <a:extLst>
              <a:ext uri="{FF2B5EF4-FFF2-40B4-BE49-F238E27FC236}">
                <a16:creationId xmlns:a16="http://schemas.microsoft.com/office/drawing/2014/main" id="{FA218A46-C086-4083-A16D-385EC50ED39D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210577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Contents: </a:t>
            </a:r>
            <a:br>
              <a:rPr lang="en-US" dirty="0"/>
            </a:br>
            <a:r>
              <a:rPr lang="en-US" sz="2400" i="1" dirty="0"/>
              <a:t>Select Non-Amgen Sponsored Studies in B-ALL – ASH 2022 </a:t>
            </a:r>
            <a:endParaRPr lang="en-US" i="1" dirty="0"/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407B6510-2D49-4CB0-B911-4B154CBBDFAF}"/>
              </a:ext>
            </a:extLst>
          </p:cNvPr>
          <p:cNvSpPr>
            <a:spLocks/>
          </p:cNvSpPr>
          <p:nvPr/>
        </p:nvSpPr>
        <p:spPr bwMode="auto">
          <a:xfrm>
            <a:off x="528000" y="5967829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 Blinatumomab Studies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D170B5C5-B6BC-47E6-8A70-B1B4A5CACF04}"/>
              </a:ext>
            </a:extLst>
          </p:cNvPr>
          <p:cNvSpPr/>
          <p:nvPr/>
        </p:nvSpPr>
        <p:spPr bwMode="auto">
          <a:xfrm>
            <a:off x="2133600" y="1594108"/>
            <a:ext cx="7848600" cy="768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95742E17-037A-4C47-878B-20DA480BB486}"/>
              </a:ext>
            </a:extLst>
          </p:cNvPr>
          <p:cNvSpPr>
            <a:spLocks/>
          </p:cNvSpPr>
          <p:nvPr/>
        </p:nvSpPr>
        <p:spPr bwMode="auto">
          <a:xfrm>
            <a:off x="528000" y="6399133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Sponsored ALL Studies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E106338-6A83-4401-9044-3A50C17FF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533514"/>
              </p:ext>
            </p:extLst>
          </p:nvPr>
        </p:nvGraphicFramePr>
        <p:xfrm>
          <a:off x="528639" y="1316038"/>
          <a:ext cx="10977561" cy="226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1">
                  <a:extLst>
                    <a:ext uri="{9D8B030D-6E8A-4147-A177-3AD203B41FA5}">
                      <a16:colId xmlns:a16="http://schemas.microsoft.com/office/drawing/2014/main" val="80048179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55051805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37829964"/>
                    </a:ext>
                  </a:extLst>
                </a:gridCol>
              </a:tblGrid>
              <a:tr h="366456">
                <a:tc>
                  <a:txBody>
                    <a:bodyPr/>
                    <a:lstStyle/>
                    <a:p>
                      <a:pPr marL="0" marR="0" lvl="0" indent="0" algn="ctr" defTabSz="7656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Abstract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892730"/>
                  </a:ext>
                </a:extLst>
              </a:tr>
              <a:tr h="11659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LBA-1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5" action="ppaction://hlinksldjump"/>
                        </a:rPr>
                        <a:t>Consolidation Therapy with Blinatumomab Improves Overall Survival in Newly Diagnosed Adult Patients with B-Lineage Acute Lymphoblastic Leukemia in Measurable Residual Disease Negative Remission: Results from the ECOG-ACRIN E1910 Randomized Phase III National Cooperative Clinical Trials Network Trial</a:t>
                      </a:r>
                      <a:endParaRPr lang="en-US" sz="1600" b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Oral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003996"/>
                  </a:ext>
                </a:extLst>
              </a:tr>
              <a:tr h="7329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1413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Single Cycle of Blinatumomab Followed By High-Dose Chemo in the Induction Therapy for Ph(-) ALL in Adults. Primary Endpoint Analysis of the </a:t>
                      </a:r>
                      <a:r>
                        <a:rPr lang="en-US" sz="1600" b="0" u="sng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Blina</a:t>
                      </a:r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-Cell Trial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Poster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098929663"/>
                  </a:ext>
                </a:extLst>
              </a:tr>
            </a:tbl>
          </a:graphicData>
        </a:graphic>
      </p:graphicFrame>
      <p:sp>
        <p:nvSpPr>
          <p:cNvPr id="8" name="Action Button: Go Home 7">
            <a:hlinkClick r:id="rId7" action="ppaction://hlinksldjump"/>
            <a:extLst>
              <a:ext uri="{FF2B5EF4-FFF2-40B4-BE49-F238E27FC236}">
                <a16:creationId xmlns:a16="http://schemas.microsoft.com/office/drawing/2014/main" id="{DDA22695-A228-47DC-AA15-E090E162D462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741769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Contents: </a:t>
            </a:r>
            <a:br>
              <a:rPr lang="en-US" dirty="0"/>
            </a:br>
            <a:r>
              <a:rPr lang="en-US" sz="2400" i="1" dirty="0"/>
              <a:t>Select Amgen Sponsored Studies in B-ALL – ASH 2022 </a:t>
            </a:r>
            <a:endParaRPr lang="en-US" i="1" dirty="0"/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407B6510-2D49-4CB0-B911-4B154CBBDFAF}"/>
              </a:ext>
            </a:extLst>
          </p:cNvPr>
          <p:cNvSpPr>
            <a:spLocks/>
          </p:cNvSpPr>
          <p:nvPr/>
        </p:nvSpPr>
        <p:spPr bwMode="auto">
          <a:xfrm>
            <a:off x="528000" y="5967829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 Blinatumomab Studies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D170B5C5-B6BC-47E6-8A70-B1B4A5CACF04}"/>
              </a:ext>
            </a:extLst>
          </p:cNvPr>
          <p:cNvSpPr/>
          <p:nvPr/>
        </p:nvSpPr>
        <p:spPr bwMode="auto">
          <a:xfrm>
            <a:off x="2133600" y="1594108"/>
            <a:ext cx="7848600" cy="768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95742E17-037A-4C47-878B-20DA480BB486}"/>
              </a:ext>
            </a:extLst>
          </p:cNvPr>
          <p:cNvSpPr>
            <a:spLocks/>
          </p:cNvSpPr>
          <p:nvPr/>
        </p:nvSpPr>
        <p:spPr bwMode="auto">
          <a:xfrm>
            <a:off x="528000" y="6399133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Non-Amgen Sponsored Studies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E106338-6A83-4401-9044-3A50C17FF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95718"/>
              </p:ext>
            </p:extLst>
          </p:nvPr>
        </p:nvGraphicFramePr>
        <p:xfrm>
          <a:off x="528639" y="1316038"/>
          <a:ext cx="1097756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1">
                  <a:extLst>
                    <a:ext uri="{9D8B030D-6E8A-4147-A177-3AD203B41FA5}">
                      <a16:colId xmlns:a16="http://schemas.microsoft.com/office/drawing/2014/main" val="80048179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55051805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37829964"/>
                    </a:ext>
                  </a:extLst>
                </a:gridCol>
              </a:tblGrid>
              <a:tr h="186553">
                <a:tc>
                  <a:txBody>
                    <a:bodyPr/>
                    <a:lstStyle/>
                    <a:p>
                      <a:pPr marL="0" marR="0" lvl="0" indent="0" algn="ctr" defTabSz="7656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Abstract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892730"/>
                  </a:ext>
                </a:extLst>
              </a:tr>
              <a:tr h="459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action="ppaction://hlinksldjump"/>
                        </a:rPr>
                        <a:t>Patient Characteristics, Treatment Patterns, and Cost Variations By Race/Ethnicity Among Adults with Relapsed or Refractory ALL Initiating First Salvage Therapy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929663"/>
                  </a:ext>
                </a:extLst>
              </a:tr>
            </a:tbl>
          </a:graphicData>
        </a:graphic>
      </p:graphicFrame>
      <p:sp>
        <p:nvSpPr>
          <p:cNvPr id="8" name="Action Button: Go Home 7">
            <a:hlinkClick r:id="rId6" action="ppaction://hlinksldjump"/>
            <a:extLst>
              <a:ext uri="{FF2B5EF4-FFF2-40B4-BE49-F238E27FC236}">
                <a16:creationId xmlns:a16="http://schemas.microsoft.com/office/drawing/2014/main" id="{93BA6387-9AEB-45CD-87D9-EB12C2BB8D22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02141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B0CE6-19E3-4B54-A811-53EF9B414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Amgen Sponsored Blinatumomab Studies</a:t>
            </a:r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C94D02B9-2495-48BB-90C7-FC7B8FFDCB58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12A584E1-7027-49BC-AD21-7F2C76F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4689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5" y="1448717"/>
            <a:ext cx="1133536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80924"/>
            <a:r>
              <a:rPr lang="en-US" sz="2400" dirty="0">
                <a:solidFill>
                  <a:srgbClr val="0063C3"/>
                </a:solidFill>
                <a:latin typeface="+mj-lt"/>
              </a:rPr>
              <a:t>Safety and pharmacokinetics of subcutaneous (SC) Blinatumomab for the treatment of adults with relapsed or refractory b-cell precursor acute lymphoblastic leukemia (r/r b-all): results from a phase 1b study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16925" y="2683336"/>
            <a:ext cx="1085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/>
              <a:t>Pilar Martínez-Sánchez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</a:t>
            </a:r>
            <a:r>
              <a:rPr lang="en-US" sz="1600" b="1" dirty="0"/>
              <a:t>, Gerhard Zugmaier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lang="en-US" sz="1600" b="1" dirty="0"/>
              <a:t>, Paul Gordon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3</a:t>
            </a:r>
            <a:r>
              <a:rPr lang="en-US" sz="1600" b="1" dirty="0"/>
              <a:t>, Elias Jabbour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lang="en-US" sz="1600" b="1" dirty="0"/>
              <a:t>, José J </a:t>
            </a:r>
            <a:r>
              <a:rPr lang="en-US" sz="1600" b="1" dirty="0" err="1"/>
              <a:t>Rifón</a:t>
            </a:r>
            <a:r>
              <a:rPr lang="en-US" sz="1600" b="1" dirty="0"/>
              <a:t> Roca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5</a:t>
            </a:r>
            <a:r>
              <a:rPr lang="en-US" sz="1600" b="1" dirty="0"/>
              <a:t>, Stefan Schwartz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6</a:t>
            </a:r>
            <a:r>
              <a:rPr lang="en-US" sz="1600" b="1" dirty="0"/>
              <a:t>, Erika </a:t>
            </a:r>
            <a:r>
              <a:rPr lang="en-US" sz="1600" b="1" dirty="0" err="1"/>
              <a:t>Borlenghi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7</a:t>
            </a:r>
            <a:r>
              <a:rPr lang="en-US" sz="1600" b="1" dirty="0"/>
              <a:t>, Francoise </a:t>
            </a:r>
            <a:r>
              <a:rPr lang="en-US" sz="1600" b="1" dirty="0" err="1"/>
              <a:t>Huguet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8</a:t>
            </a:r>
            <a:r>
              <a:rPr lang="en-US" sz="1600" b="1" dirty="0"/>
              <a:t>, Jesús María Hernández-Rivas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9</a:t>
            </a:r>
            <a:r>
              <a:rPr lang="en-US" sz="1600" b="1" dirty="0"/>
              <a:t>, Federico </a:t>
            </a:r>
            <a:r>
              <a:rPr lang="en-US" sz="1600" b="1" dirty="0" err="1"/>
              <a:t>Lussana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10</a:t>
            </a:r>
            <a:r>
              <a:rPr lang="en-US" sz="1600" b="1" dirty="0"/>
              <a:t>, Céline Berthon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11</a:t>
            </a:r>
            <a:r>
              <a:rPr lang="en-US" sz="1600" b="1" dirty="0"/>
              <a:t>, </a:t>
            </a:r>
            <a:r>
              <a:rPr lang="en-US" sz="1600" b="1" dirty="0" err="1"/>
              <a:t>Priti</a:t>
            </a:r>
            <a:r>
              <a:rPr lang="en-US" sz="1600" b="1" dirty="0"/>
              <a:t> Kadu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12</a:t>
            </a:r>
            <a:r>
              <a:rPr lang="en-US" sz="1600" b="1" dirty="0"/>
              <a:t>, Hansen Wong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13</a:t>
            </a:r>
            <a:r>
              <a:rPr lang="en-US" sz="1600" b="1" dirty="0"/>
              <a:t>, Ana Markovic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1600" b="1" baseline="30000" dirty="0">
                <a:solidFill>
                  <a:srgbClr val="000000"/>
                </a:solidFill>
              </a:rPr>
              <a:t>3</a:t>
            </a:r>
            <a:r>
              <a:rPr lang="en-US" sz="1600" b="1" dirty="0"/>
              <a:t>, Yuliya </a:t>
            </a:r>
            <a:r>
              <a:rPr lang="en-US" sz="1600" b="1" dirty="0" err="1"/>
              <a:t>Katlinskaya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13</a:t>
            </a:r>
            <a:r>
              <a:rPr lang="en-US" sz="1600" b="1" dirty="0"/>
              <a:t>, and Alessandro </a:t>
            </a:r>
            <a:r>
              <a:rPr lang="en-US" sz="1600" b="1" dirty="0" err="1"/>
              <a:t>Rambaldi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14,15</a:t>
            </a:r>
            <a:endParaRPr lang="it-IT" sz="1600" b="1" baseline="30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16925" y="3550932"/>
            <a:ext cx="110536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FA9"/>
              </a:buClr>
              <a:buSzPct val="141666"/>
              <a:buFontTx/>
              <a:buNone/>
              <a:tabLst>
                <a:tab pos="1515745" algn="l"/>
              </a:tabLst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Hematology Department, University Hospital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Octubre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Complutense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University, Madrid,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Amgen Research GmbH, Munich, Germany;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Amgen Inc., Thousand Oaks, CA,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Leukemia, The University of Texas MD Anderson Cancer Center, Houston, TX,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Hematology and Cell Therapy Department,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Clínica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Universidad de Navarra, Pamplona,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Hematology, Oncology and Tumor Immunology,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Charité-Universitätsmedizin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Berlin, corporate member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Freie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Universität Berlin and Humboldt-Universität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Berlin, Berlin, Germany;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Hematology, ASST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Spedali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Civili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Brescia, Italy;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Hematology,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Institut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Universitaire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Cancer-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Oncopole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CHU de Toulouse, Toulouse, France;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Cancer Research Center of Salamanca (USAL-CSIC), Salamanca,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Oncology-Hematology,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Azienda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Socio Sanitaria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Territoriale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Papa Giovanni XXIII, Bergamo, Italy;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Cancer Heterogeneity, Plasticity and Resistance to Therapies, Univ. Lille, Lille, France;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IQVIA RDS (India) Private Limited, Bangalore, India;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Amgen Inc, South San Francisco, CA,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Hematology, ASST Papa Giovanni XXIII, Bergamo, Italy;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Azienda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Socio Sanitaria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Territoriale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Papa Giovanni XXIII Piazza OMS, Bergamo, Italy.</a:t>
            </a:r>
          </a:p>
        </p:txBody>
      </p:sp>
      <p:sp>
        <p:nvSpPr>
          <p:cNvPr id="6" name="Action Button: Go Home 5">
            <a:hlinkClick r:id="rId3" action="ppaction://hlinksldjump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411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FDEEF7-2DF5-4B84-B5E2-89C52BDFDEA5}"/>
              </a:ext>
            </a:extLst>
          </p:cNvPr>
          <p:cNvSpPr txBox="1"/>
          <p:nvPr/>
        </p:nvSpPr>
        <p:spPr>
          <a:xfrm>
            <a:off x="9829800" y="5791200"/>
            <a:ext cx="2353733" cy="1051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3C807A-D916-4810-B898-D52B360C2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7" y="0"/>
            <a:ext cx="10667785" cy="6858000"/>
          </a:xfrm>
          <a:prstGeom prst="rect">
            <a:avLst/>
          </a:prstGeom>
        </p:spPr>
      </p:pic>
      <p:sp>
        <p:nvSpPr>
          <p:cNvPr id="3" name="Action Button: Go Home 2">
            <a:hlinkClick r:id="rId4" action="ppaction://hlinksldjump"/>
            <a:extLst>
              <a:ext uri="{FF2B5EF4-FFF2-40B4-BE49-F238E27FC236}">
                <a16:creationId xmlns:a16="http://schemas.microsoft.com/office/drawing/2014/main" id="{BE4768C4-26FA-4A2E-811F-6B0A8C7B5AD3}"/>
              </a:ext>
            </a:extLst>
          </p:cNvPr>
          <p:cNvSpPr/>
          <p:nvPr/>
        </p:nvSpPr>
        <p:spPr bwMode="auto">
          <a:xfrm>
            <a:off x="11770783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7FDCC-B4FE-4607-91CC-C14C65CCD255}"/>
              </a:ext>
            </a:extLst>
          </p:cNvPr>
          <p:cNvSpPr txBox="1"/>
          <p:nvPr/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D3778-8413-45D7-B8F1-0B6E838B6B2C}"/>
              </a:ext>
            </a:extLst>
          </p:cNvPr>
          <p:cNvSpPr txBox="1"/>
          <p:nvPr/>
        </p:nvSpPr>
        <p:spPr>
          <a:xfrm>
            <a:off x="0" y="6627168"/>
            <a:ext cx="421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2705751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193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1933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193328"/>
</p:tagLst>
</file>

<file path=ppt/theme/theme1.xml><?xml version="1.0" encoding="utf-8"?>
<a:theme xmlns:a="http://schemas.openxmlformats.org/drawingml/2006/main" name="3_2011 Amgen Corporate Template_Use This">
  <a:themeElements>
    <a:clrScheme name="Custom 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70C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4_HM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16 Amgen Oncology">
  <a:themeElements>
    <a:clrScheme name="Custom 15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inatumomab MOA slide.pptx  -  Read-Only" id="{338401C5-CB25-449C-91DF-32A19E234D2D}" vid="{45BBFF11-8F50-4C1B-9979-DBD3DC8718E8}"/>
    </a:ext>
  </a:extLst>
</a:theme>
</file>

<file path=ppt/theme/theme5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Children's Oncology Group 2">
    <a:dk1>
      <a:srgbClr val="006579"/>
    </a:dk1>
    <a:lt1>
      <a:srgbClr val="D6D6D6"/>
    </a:lt1>
    <a:dk2>
      <a:srgbClr val="81CCDD"/>
    </a:dk2>
    <a:lt2>
      <a:srgbClr val="ECDE29"/>
    </a:lt2>
    <a:accent1>
      <a:srgbClr val="BDBDBD"/>
    </a:accent1>
    <a:accent2>
      <a:srgbClr val="73AD56"/>
    </a:accent2>
    <a:accent3>
      <a:srgbClr val="262626"/>
    </a:accent3>
    <a:accent4>
      <a:srgbClr val="006579"/>
    </a:accent4>
    <a:accent5>
      <a:srgbClr val="FFFFFF"/>
    </a:accent5>
    <a:accent6>
      <a:srgbClr val="000000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3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7349a702-6462-4442-88eb-c64cd513835c" value=""/>
  <element uid="9036a7a1-5a4f-48d3-b24b-dfdab053dac9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6E24D-DD3C-4F21-96E0-6E63F6533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DB4E1-12C8-4975-A885-D32DC64FD735}">
  <ds:schemaRefs>
    <ds:schemaRef ds:uri="http://schemas.microsoft.com/office/2006/documentManagement/types"/>
    <ds:schemaRef ds:uri="1be193a2-6d07-415a-a335-24655a8cdaa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f71949ac-139d-4ba9-b71b-10956bd5632c"/>
    <ds:schemaRef ds:uri="dc2db4f8-0dc0-4834-9a51-1c3a49a46568"/>
  </ds:schemaRefs>
</ds:datastoreItem>
</file>

<file path=customXml/itemProps3.xml><?xml version="1.0" encoding="utf-8"?>
<ds:datastoreItem xmlns:ds="http://schemas.openxmlformats.org/officeDocument/2006/customXml" ds:itemID="{1A13B97B-EADD-4AAC-A45B-F2B4722C24AE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197D97F5-FDEA-4FBA-B8E6-630849BAB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2914</Words>
  <Application>Microsoft Office PowerPoint</Application>
  <PresentationFormat>Widescreen</PresentationFormat>
  <Paragraphs>154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Courier New</vt:lpstr>
      <vt:lpstr>Lucida Grande</vt:lpstr>
      <vt:lpstr>Times New Roman</vt:lpstr>
      <vt:lpstr>Wingdings</vt:lpstr>
      <vt:lpstr>3_2011 Amgen Corporate Template_Use This</vt:lpstr>
      <vt:lpstr>24_HMK</vt:lpstr>
      <vt:lpstr>241_Default Design</vt:lpstr>
      <vt:lpstr>2016 Amgen Oncology</vt:lpstr>
      <vt:lpstr>Neulasta Theme1.2</vt:lpstr>
      <vt:lpstr>American Society of Hematology 2022</vt:lpstr>
      <vt:lpstr>PowerPoint Presentation</vt:lpstr>
      <vt:lpstr>ASH 2022 Select a Topic</vt:lpstr>
      <vt:lpstr>Table of Contents:  Select Amgen Sponsored Blinatumomab Studies in B-ALL – ASH 2022</vt:lpstr>
      <vt:lpstr>Table of Contents:  Select Non-Amgen Sponsored Studies in B-ALL – ASH 2022 </vt:lpstr>
      <vt:lpstr>Table of Contents:  Select Amgen Sponsored Studies in B-ALL – ASH 2022 </vt:lpstr>
      <vt:lpstr>Amgen Sponsored Blinatumomab Studies</vt:lpstr>
      <vt:lpstr>PowerPoint Presentation</vt:lpstr>
      <vt:lpstr>PowerPoint Presentation</vt:lpstr>
      <vt:lpstr>PowerPoint Presentation</vt:lpstr>
      <vt:lpstr>PowerPoint Presentation</vt:lpstr>
      <vt:lpstr>Non-Amgen Sponsored Studies</vt:lpstr>
      <vt:lpstr>PowerPoint Presentation</vt:lpstr>
      <vt:lpstr>Introduction</vt:lpstr>
      <vt:lpstr>PowerPoint Presentation</vt:lpstr>
      <vt:lpstr>Objectives and Design </vt:lpstr>
      <vt:lpstr>Methods and Results </vt:lpstr>
      <vt:lpstr> Patient Status </vt:lpstr>
      <vt:lpstr>Third Interim Efficacy Analysis</vt:lpstr>
      <vt:lpstr> Overall Survival Comparison: MRD negative patients</vt:lpstr>
      <vt:lpstr> Relapse-Free Survival Comparison: MRD negative patients </vt:lpstr>
      <vt:lpstr>Overall Survival Comparison: MRD positive patients</vt:lpstr>
      <vt:lpstr>Conclusions </vt:lpstr>
      <vt:lpstr>ACKNOWLEDGMENTS</vt:lpstr>
      <vt:lpstr>PowerPoint Presentation</vt:lpstr>
      <vt:lpstr>PowerPoint Presentation</vt:lpstr>
      <vt:lpstr>Amgen Sponsored B-ALL Studies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Phase 1b/3 Multicenter, Randomized, Open-label Trial of Talimogene Laherparepvec in Combination With Pembrolizumab for the Treatment of Subjects With Recurrent or Metastatic Squamous Cell Carcinoma of the Head and Neck (MASTERKEY-232)</dc:title>
  <dc:creator>Jennifer Rossi</dc:creator>
  <cp:keywords>*$%IU-*$%GenBus</cp:keywords>
  <cp:lastModifiedBy>Hoffmann, Mareike</cp:lastModifiedBy>
  <cp:revision>2601</cp:revision>
  <cp:lastPrinted>2019-08-28T09:40:22Z</cp:lastPrinted>
  <dcterms:created xsi:type="dcterms:W3CDTF">2016-02-12T15:03:23Z</dcterms:created>
  <dcterms:modified xsi:type="dcterms:W3CDTF">2022-12-14T13:10:12Z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0x010100E3C9566B50B885448CB499AF14DBE5DF</vt:lpwstr>
  </property>
  <property fmtid="{D5CDD505-2E9C-101B-9397-08002B2CF9AE}" pid="3" name="docIndexRef">
    <vt:lpwstr>a2dc41ab-da47-499e-9938-766cc3e84dbd</vt:lpwstr>
  </property>
  <property fmtid="{D5CDD505-2E9C-101B-9397-08002B2CF9AE}" pid="4" name="bjSaver">
    <vt:lpwstr>IbMwVLXw2vgHZ/pPGXAvmzBnIQySKilB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uid="03e9b10b-a1f9-4a88-9630-476473f62285" value="" /&gt;&lt;element uid="7349a702-6462-4442-88eb-c64cd513835c" value="" /&gt;&lt;element uid="9036a7a1-5a4f-48d3-b24b-dfdab053dac9" value="" /&gt;&lt;/sisl&gt;</vt:lpwstr>
  </property>
  <property fmtid="{D5CDD505-2E9C-101B-9397-08002B2CF9AE}" pid="7" name="bjDocumentSecurityLabel">
    <vt:lpwstr>Internal Use Only - General Business</vt:lpwstr>
  </property>
  <property fmtid="{D5CDD505-2E9C-101B-9397-08002B2CF9AE}" pid="8" name="MSIP_Label_acf213f2-4125-4925-823d-f30baca066c9_Enabled">
    <vt:lpwstr>true</vt:lpwstr>
  </property>
  <property fmtid="{D5CDD505-2E9C-101B-9397-08002B2CF9AE}" pid="9" name="MSIP_Label_acf213f2-4125-4925-823d-f30baca066c9_SetDate">
    <vt:lpwstr>2022-01-27T16:43:03Z</vt:lpwstr>
  </property>
  <property fmtid="{D5CDD505-2E9C-101B-9397-08002B2CF9AE}" pid="10" name="MSIP_Label_acf213f2-4125-4925-823d-f30baca066c9_Method">
    <vt:lpwstr>Privileged</vt:lpwstr>
  </property>
  <property fmtid="{D5CDD505-2E9C-101B-9397-08002B2CF9AE}" pid="11" name="MSIP_Label_acf213f2-4125-4925-823d-f30baca066c9_Name">
    <vt:lpwstr>Internal Use Only_</vt:lpwstr>
  </property>
  <property fmtid="{D5CDD505-2E9C-101B-9397-08002B2CF9AE}" pid="12" name="MSIP_Label_acf213f2-4125-4925-823d-f30baca066c9_SiteId">
    <vt:lpwstr>4b4266a6-1368-41af-ad5a-59eb634f7ad8</vt:lpwstr>
  </property>
  <property fmtid="{D5CDD505-2E9C-101B-9397-08002B2CF9AE}" pid="13" name="MSIP_Label_acf213f2-4125-4925-823d-f30baca066c9_ActionId">
    <vt:lpwstr>d7a8348a-4da7-4adf-b894-d1f906a48654</vt:lpwstr>
  </property>
  <property fmtid="{D5CDD505-2E9C-101B-9397-08002B2CF9AE}" pid="14" name="MSIP_Label_acf213f2-4125-4925-823d-f30baca066c9_ContentBits">
    <vt:lpwstr>0</vt:lpwstr>
  </property>
</Properties>
</file>